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19089d48ea9c4497" /><Relationship Type="http://schemas.openxmlformats.org/officeDocument/2006/relationships/extended-properties" Target="/docProps/app.xml" Id="Rb0377ffb7b314fab" /><Relationship Type="http://schemas.openxmlformats.org/officeDocument/2006/relationships/officeDocument" Target="/ppt/presentation.xml" Id="R85c8e4ac05394b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b1f2a64c434234"/>
  </p:sldMasterIdLst>
  <p:notesMasterIdLst>
    <p:notesMasterId xmlns:r="http://schemas.openxmlformats.org/officeDocument/2006/relationships" r:id="Rd499c79909ad4e6a"/>
  </p:notesMasterIdLst>
  <p:sldIdLst>
    <p:sldId xmlns:r="http://schemas.openxmlformats.org/officeDocument/2006/relationships" id="256" r:id="R938fea77ab714e60"/>
    <p:sldId xmlns:r="http://schemas.openxmlformats.org/officeDocument/2006/relationships" id="257" r:id="R47dca4a8ddab41b9"/>
    <p:sldId xmlns:r="http://schemas.openxmlformats.org/officeDocument/2006/relationships" id="258" r:id="Rab70157efff84d39"/>
    <p:sldId xmlns:r="http://schemas.openxmlformats.org/officeDocument/2006/relationships" id="259" r:id="Rfe2943e43ad149eb"/>
    <p:sldId xmlns:r="http://schemas.openxmlformats.org/officeDocument/2006/relationships" id="260" r:id="R81cb6d10218e4589"/>
    <p:sldId xmlns:r="http://schemas.openxmlformats.org/officeDocument/2006/relationships" id="261" r:id="R52279eabe6684e36"/>
    <p:sldId xmlns:r="http://schemas.openxmlformats.org/officeDocument/2006/relationships" id="262" r:id="R35fd589aa79a4c27"/>
    <p:sldId xmlns:r="http://schemas.openxmlformats.org/officeDocument/2006/relationships" id="263" r:id="R2daa0b70dbdd40e3"/>
    <p:sldId xmlns:r="http://schemas.openxmlformats.org/officeDocument/2006/relationships" id="264" r:id="R33e2bdcdecc645d2"/>
    <p:sldId xmlns:r="http://schemas.openxmlformats.org/officeDocument/2006/relationships" id="265" r:id="R93860c46409e4e87"/>
    <p:sldId xmlns:r="http://schemas.openxmlformats.org/officeDocument/2006/relationships" id="266" r:id="Rc4df2f6629644f29"/>
    <p:sldId xmlns:r="http://schemas.openxmlformats.org/officeDocument/2006/relationships" id="267" r:id="R8defdbcae7d54d8b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d5655773a5264159" /><Relationship Type="http://schemas.openxmlformats.org/officeDocument/2006/relationships/slideMaster" Target="/ppt/slideMasters/slideMaster1.xml" Id="Raeb1f2a64c434234" /><Relationship Type="http://schemas.openxmlformats.org/officeDocument/2006/relationships/notesMaster" Target="/ppt/notesMasters/notesMaster1.xml" Id="Rd499c79909ad4e6a" /><Relationship Type="http://schemas.openxmlformats.org/officeDocument/2006/relationships/presProps" Target="/ppt/presProps.xml" Id="R393835efe1154a40" /><Relationship Type="http://schemas.openxmlformats.org/officeDocument/2006/relationships/tableStyles" Target="/ppt/tableStyles.xml" Id="Rc5e10b9c8a3044ff" /><Relationship Type="http://schemas.openxmlformats.org/officeDocument/2006/relationships/slide" Target="/ppt/slides/slide1.xml" Id="R938fea77ab714e60" /><Relationship Type="http://schemas.openxmlformats.org/officeDocument/2006/relationships/slide" Target="/ppt/slides/slide2.xml" Id="R47dca4a8ddab41b9" /><Relationship Type="http://schemas.openxmlformats.org/officeDocument/2006/relationships/slide" Target="/ppt/slides/slide3.xml" Id="Rab70157efff84d39" /><Relationship Type="http://schemas.openxmlformats.org/officeDocument/2006/relationships/slide" Target="/ppt/slides/slide4.xml" Id="Rfe2943e43ad149eb" /><Relationship Type="http://schemas.openxmlformats.org/officeDocument/2006/relationships/slide" Target="/ppt/slides/slide5.xml" Id="R81cb6d10218e4589" /><Relationship Type="http://schemas.openxmlformats.org/officeDocument/2006/relationships/slide" Target="/ppt/slides/slide6.xml" Id="R52279eabe6684e36" /><Relationship Type="http://schemas.openxmlformats.org/officeDocument/2006/relationships/slide" Target="/ppt/slides/slide7.xml" Id="R35fd589aa79a4c27" /><Relationship Type="http://schemas.openxmlformats.org/officeDocument/2006/relationships/slide" Target="/ppt/slides/slide8.xml" Id="R2daa0b70dbdd40e3" /><Relationship Type="http://schemas.openxmlformats.org/officeDocument/2006/relationships/slide" Target="/ppt/slides/slide9.xml" Id="R33e2bdcdecc645d2" /><Relationship Type="http://schemas.openxmlformats.org/officeDocument/2006/relationships/slide" Target="/ppt/slides/slide10.xml" Id="R93860c46409e4e87" /><Relationship Type="http://schemas.openxmlformats.org/officeDocument/2006/relationships/slide" Target="/ppt/slides/slide11.xml" Id="Rc4df2f6629644f29" /><Relationship Type="http://schemas.openxmlformats.org/officeDocument/2006/relationships/slide" Target="/ppt/slides/slide12.xml" Id="R8defdbcae7d54d8b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845ceb3d40f8423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815c4367d074574" /><Relationship Type="http://schemas.openxmlformats.org/officeDocument/2006/relationships/notesMaster" Target="/ppt/notesMasters/notesMaster1.xml" Id="R2f4bcab493ee4caa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70ec43671e784121" /><Relationship Type="http://schemas.openxmlformats.org/officeDocument/2006/relationships/notesMaster" Target="/ppt/notesMasters/notesMaster1.xml" Id="R213908fe8f0845d8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cbe0388313084709" /><Relationship Type="http://schemas.openxmlformats.org/officeDocument/2006/relationships/notesMaster" Target="/ppt/notesMasters/notesMaster1.xml" Id="Rc3434e0f5be4498d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9d5f53370a2241d1" /><Relationship Type="http://schemas.openxmlformats.org/officeDocument/2006/relationships/notesMaster" Target="/ppt/notesMasters/notesMaster1.xml" Id="R896ed0de44c14a7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9d0ddae8bd448be" /><Relationship Type="http://schemas.openxmlformats.org/officeDocument/2006/relationships/notesMaster" Target="/ppt/notesMasters/notesMaster1.xml" Id="Rc8bf465d909241ca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9c2512e5275c4780" /><Relationship Type="http://schemas.openxmlformats.org/officeDocument/2006/relationships/notesMaster" Target="/ppt/notesMasters/notesMaster1.xml" Id="R1c81694cbe674507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536de0d61934d98" /><Relationship Type="http://schemas.openxmlformats.org/officeDocument/2006/relationships/notesMaster" Target="/ppt/notesMasters/notesMaster1.xml" Id="R13b6db4c7ea14b9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3e9ae343443c476c" /><Relationship Type="http://schemas.openxmlformats.org/officeDocument/2006/relationships/notesMaster" Target="/ppt/notesMasters/notesMaster1.xml" Id="R4b4a9c08a96247e7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4762730d6e14ba1" /><Relationship Type="http://schemas.openxmlformats.org/officeDocument/2006/relationships/notesMaster" Target="/ppt/notesMasters/notesMaster1.xml" Id="R8182f25f3c204892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a5fb8682a83d4528" /><Relationship Type="http://schemas.openxmlformats.org/officeDocument/2006/relationships/notesMaster" Target="/ppt/notesMasters/notesMaster1.xml" Id="Rcb4d6b7b4a714d3f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f6ffab23fa724867" /><Relationship Type="http://schemas.openxmlformats.org/officeDocument/2006/relationships/notesMaster" Target="/ppt/notesMasters/notesMaster1.xml" Id="Rc659caa2513446f1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b21745cc229942f2" /><Relationship Type="http://schemas.openxmlformats.org/officeDocument/2006/relationships/notesMaster" Target="/ppt/notesMasters/notesMaster1.xml" Id="R88b01aa45c2146f9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Repository README.md and docs/implementation-reference.md for final project totals.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Repository screenshot: screenshots/final-capture/15_report_created_vs_done.png.</a:t>
            </a:r>
          </a:p>
          <a:p xmlns:a="http://schemas.openxmlformats.org/drawingml/2006/main">
            <a:r>
              <a:t>- Repository screenshot: screenshots/final-capture/16_report_sla_success_rate.png.</a:t>
            </a:r>
          </a:p>
          <a:p xmlns:a="http://schemas.openxmlformats.org/drawingml/2006/main">
            <a:r>
              <a:t>- Repository brief for Time to done met-vs-breached and customer-satisfaction interpretation.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Repository README.md and docs/test-register.md for skills and simulation boundaries.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Repository URL supplied in the project brief.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Repository README.md for the fictional business scenario and project objective.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Repository screenshot: screenshots/final-capture/01_portal_overview.png.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Repository screenshot: screenshots/final-capture/02_onboarding_form_identity.png (shown as two focused crops).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Repository screenshot: screenshots/final-capture/04_krisd9_incident_overview.png.</a:t>
            </a:r>
          </a:p>
          <a:p xmlns:a="http://schemas.openxmlformats.org/drawingml/2006/main">
            <a:r>
              <a:t>- Repository screenshot: screenshots/final-capture/05_krisd9_investigation.png.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Repository screenshot: screenshots/final-capture/06_krisd11_approval.png.</a:t>
            </a:r>
          </a:p>
          <a:p xmlns:a="http://schemas.openxmlformats.org/drawingml/2006/main">
            <a:r>
              <a:t>- Repository screenshot: screenshots/final-capture/07_krisd11_fulfilment_communication.png.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Repository screenshot: screenshots/final-capture/09_queue_sla_breached.png.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Repository screenshot: screenshots/final-capture/08_krisd11_automated_resolution.png.</a:t>
            </a:r>
          </a:p>
          <a:p xmlns:a="http://schemas.openxmlformats.org/drawingml/2006/main">
            <a:r>
              <a:t>- Repository screenshot: screenshots/final-capture/10_queue_recently_completed.png.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Repository screenshot: screenshots/final-capture/12_knowledge_base_overview.png.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01febe89c848b6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9c642da3ee34d9e" /><Relationship Type="http://schemas.openxmlformats.org/officeDocument/2006/relationships/slideLayout" Target="/ppt/slideLayouts/slideLayout1.xml" Id="R971ed0001359435a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1ed0001359435a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f96797d5b4b53" /><Relationship Type="http://schemas.openxmlformats.org/officeDocument/2006/relationships/notesSlide" Target="/ppt/notesSlides/notesSlide1.xml" Id="Rbf6ec6d55ad547ed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4e5b9e9a649fa" /><Relationship Type="http://schemas.openxmlformats.org/officeDocument/2006/relationships/image" Target="/ppt/media/image12.png" Id="R7b93dc0eba204161" /><Relationship Type="http://schemas.openxmlformats.org/officeDocument/2006/relationships/image" Target="/ppt/media/image13.png" Id="R739ef358d3f54e58" /><Relationship Type="http://schemas.openxmlformats.org/officeDocument/2006/relationships/notesSlide" Target="/ppt/notesSlides/notesSlide10.xml" Id="R2150a2bd249944b8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201c60a4546dd" /><Relationship Type="http://schemas.openxmlformats.org/officeDocument/2006/relationships/notesSlide" Target="/ppt/notesSlides/notesSlide11.xml" Id="R418df8d35b724fdf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e5c4980654162" /><Relationship Type="http://schemas.openxmlformats.org/officeDocument/2006/relationships/hyperlink" Target="https://github.com/Chit-Thway/kestrel-ridge-jira-service-desk" TargetMode="External" Id="R639fe2275b644fa6" /><Relationship Type="http://schemas.openxmlformats.org/officeDocument/2006/relationships/notesSlide" Target="/ppt/notesSlides/notesSlide12.xml" Id="R25c12a9c160746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d44c3e3204858" /><Relationship Type="http://schemas.openxmlformats.org/officeDocument/2006/relationships/notesSlide" Target="/ppt/notesSlides/notesSlide2.xml" Id="R679aca21a8c94e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30a4c943c4a3c" /><Relationship Type="http://schemas.openxmlformats.org/officeDocument/2006/relationships/image" Target="/ppt/media/image.png" Id="R60a0f6a6afcb4aca" /><Relationship Type="http://schemas.openxmlformats.org/officeDocument/2006/relationships/notesSlide" Target="/ppt/notesSlides/notesSlide3.xml" Id="Re3231a434ede47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3dea255cb49a9" /><Relationship Type="http://schemas.openxmlformats.org/officeDocument/2006/relationships/image" Target="/ppt/media/image2.png" Id="Re05f32c494714035" /><Relationship Type="http://schemas.openxmlformats.org/officeDocument/2006/relationships/image" Target="/ppt/media/image3.png" Id="R8dcca7c2c2e74f93" /><Relationship Type="http://schemas.openxmlformats.org/officeDocument/2006/relationships/notesSlide" Target="/ppt/notesSlides/notesSlide4.xml" Id="R6493cad8c85f4d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188344b774696" /><Relationship Type="http://schemas.openxmlformats.org/officeDocument/2006/relationships/image" Target="/ppt/media/image4.png" Id="Rf78cea1de4254828" /><Relationship Type="http://schemas.openxmlformats.org/officeDocument/2006/relationships/image" Target="/ppt/media/image5.png" Id="R7e17facd9e614460" /><Relationship Type="http://schemas.openxmlformats.org/officeDocument/2006/relationships/notesSlide" Target="/ppt/notesSlides/notesSlide5.xml" Id="R11366364008140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568f538994356" /><Relationship Type="http://schemas.openxmlformats.org/officeDocument/2006/relationships/image" Target="/ppt/media/image6.png" Id="R921702bef0594219" /><Relationship Type="http://schemas.openxmlformats.org/officeDocument/2006/relationships/image" Target="/ppt/media/image7.png" Id="R98207aaff65b408b" /><Relationship Type="http://schemas.openxmlformats.org/officeDocument/2006/relationships/notesSlide" Target="/ppt/notesSlides/notesSlide6.xml" Id="Rd18d8428d77348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37c126255431d" /><Relationship Type="http://schemas.openxmlformats.org/officeDocument/2006/relationships/image" Target="/ppt/media/image8.png" Id="R6ef6dfe27097453d" /><Relationship Type="http://schemas.openxmlformats.org/officeDocument/2006/relationships/notesSlide" Target="/ppt/notesSlides/notesSlide7.xml" Id="Rc468b578cfbc4ab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10e5038be4d3d" /><Relationship Type="http://schemas.openxmlformats.org/officeDocument/2006/relationships/image" Target="/ppt/media/image9.png" Id="R332f01b90f6140cf" /><Relationship Type="http://schemas.openxmlformats.org/officeDocument/2006/relationships/image" Target="/ppt/media/image10.png" Id="R646bc037859545f9" /><Relationship Type="http://schemas.openxmlformats.org/officeDocument/2006/relationships/notesSlide" Target="/ppt/notesSlides/notesSlide8.xml" Id="R353a6d14722e489b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74d07daae4a56" /><Relationship Type="http://schemas.openxmlformats.org/officeDocument/2006/relationships/image" Target="/ppt/media/image11.png" Id="R53a58877ee1d4811" /><Relationship Type="http://schemas.openxmlformats.org/officeDocument/2006/relationships/notesSlide" Target="/ppt/notesSlides/notesSlide9.xml" Id="R30e78aec1c94449f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B1F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title-accent">
            <a:extLst xmlns:a="http://schemas.openxmlformats.org/drawingml/2006/main">
              <a:ext uri="{FF2B5EF4-FFF2-40B4-BE49-F238E27FC236}">
                <a16:creationId xmlns:a16="http://schemas.microsoft.com/office/drawing/2014/main" id="{8D50689E-63A0-46D2-BD84-55842D6D6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D4BF"/>
          </a:solidFill>
          <a:ln xmlns:a="http://schemas.openxmlformats.org/drawingml/2006/main" w="9525">
            <a:solidFill>
              <a:srgbClr val="2DD4BF"/>
            </a:solidFill>
            <a:prstDash val="solid"/>
          </a:ln>
        </p:spPr>
      </p:sp>
      <p:sp>
        <p:nvSpPr>
          <p:cNvPr id="2" name="title-kicker">
            <a:extLst xmlns:a="http://schemas.openxmlformats.org/drawingml/2006/main">
              <a:ext uri="{FF2B5EF4-FFF2-40B4-BE49-F238E27FC236}">
                <a16:creationId xmlns:a16="http://schemas.microsoft.com/office/drawing/2014/main" id="{93DAA9C2-E696-4890-975C-9607C00AD4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819150"/>
            <a:ext cx="628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1">
                <a:solidFill>
                  <a:srgbClr val="2DD4B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DD4BF"/>
                </a:solidFill>
                <a:latin typeface="Arial"/>
                <a:ea typeface="Arial"/>
                <a:cs typeface="Arial"/>
              </a:rPr>
              <a:t>JIRA SERVICE MANAGEMENT CASE STUDY</a:t>
            </a:r>
          </a:p>
        </p:txBody>
      </p:sp>
      <p:sp>
        <p:nvSpPr>
          <p:cNvPr id="3" name="deck-title">
            <a:extLst xmlns:a="http://schemas.openxmlformats.org/drawingml/2006/main">
              <a:ext uri="{FF2B5EF4-FFF2-40B4-BE49-F238E27FC236}">
                <a16:creationId xmlns:a16="http://schemas.microsoft.com/office/drawing/2014/main" id="{DAC1D240-C7BC-47BF-8F59-A912C56990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304925"/>
            <a:ext cx="723900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51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51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Kestrel Ridge</a:t>
            </a:r>
          </a:p>
          <a:p xmlns:a="http://schemas.openxmlformats.org/drawingml/2006/main">
            <a:pPr algn="l">
              <a:lnSpc>
                <a:spcPct val="92000"/>
              </a:lnSpc>
              <a:buNone/>
              <a:defRPr sz="51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51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IT Service Desk</a:t>
            </a:r>
          </a:p>
        </p:txBody>
      </p:sp>
      <p:sp>
        <p:nvSpPr>
          <p:cNvPr id="4" name="deck-summary">
            <a:extLst xmlns:a="http://schemas.openxmlformats.org/drawingml/2006/main">
              <a:ext uri="{FF2B5EF4-FFF2-40B4-BE49-F238E27FC236}">
                <a16:creationId xmlns:a16="http://schemas.microsoft.com/office/drawing/2014/main" id="{E27AEC93-5496-4154-89C5-F22FFEB8BC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276600"/>
            <a:ext cx="71437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12000"/>
              </a:lnSpc>
              <a:buNone/>
              <a:defRPr sz="1950" b="0">
                <a:solidFill>
                  <a:srgbClr val="D8E6EF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D8E6EF"/>
                </a:solidFill>
                <a:latin typeface="Arial"/>
                <a:ea typeface="Arial"/>
                <a:cs typeface="Arial"/>
              </a:rPr>
              <a:t>A fictional support environment built to demonstrate structured intake, investigation, approvals, automation, SLA monitoring, knowledge management, reporting, and validation.</a:t>
            </a:r>
          </a:p>
        </p:txBody>
      </p:sp>
      <p:sp>
        <p:nvSpPr>
          <p:cNvPr id="5" name="title-divider">
            <a:extLst xmlns:a="http://schemas.openxmlformats.org/drawingml/2006/main">
              <a:ext uri="{FF2B5EF4-FFF2-40B4-BE49-F238E27FC236}">
                <a16:creationId xmlns:a16="http://schemas.microsoft.com/office/drawing/2014/main" id="{A2BD0A0C-990C-4241-A41F-4C058F3288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952500"/>
            <a:ext cx="47625" cy="4762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D4BF"/>
          </a:solidFill>
          <a:ln xmlns:a="http://schemas.openxmlformats.org/drawingml/2006/main" w="9525">
            <a:solidFill>
              <a:srgbClr val="2DD4BF"/>
            </a:solidFill>
            <a:prstDash val="solid"/>
          </a:ln>
        </p:spPr>
      </p:sp>
      <p:sp>
        <p:nvSpPr>
          <p:cNvPr id="6" name="m-requests-value">
            <a:extLst xmlns:a="http://schemas.openxmlformats.org/drawingml/2006/main">
              <a:ext uri="{FF2B5EF4-FFF2-40B4-BE49-F238E27FC236}">
                <a16:creationId xmlns:a16="http://schemas.microsoft.com/office/drawing/2014/main" id="{A1D7B6A6-26F2-488D-AEB3-9ECB7608F2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1200150"/>
            <a:ext cx="2095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259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000" b="1">
                <a:solidFill>
                  <a:srgbClr val="2DD4BF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2DD4BF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7" name="m-requests-label">
            <a:extLst xmlns:a="http://schemas.openxmlformats.org/drawingml/2006/main">
              <a:ext uri="{FF2B5EF4-FFF2-40B4-BE49-F238E27FC236}">
                <a16:creationId xmlns:a16="http://schemas.microsoft.com/office/drawing/2014/main" id="{16F87932-9FE6-469C-A9E7-180E6CE917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1666875"/>
            <a:ext cx="2095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fictional requests</a:t>
            </a:r>
          </a:p>
        </p:txBody>
      </p:sp>
      <p:sp>
        <p:nvSpPr>
          <p:cNvPr id="8" name="m-types-value">
            <a:extLst xmlns:a="http://schemas.openxmlformats.org/drawingml/2006/main">
              <a:ext uri="{FF2B5EF4-FFF2-40B4-BE49-F238E27FC236}">
                <a16:creationId xmlns:a16="http://schemas.microsoft.com/office/drawing/2014/main" id="{40473357-3454-40BD-BE39-919B39D79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2333625"/>
            <a:ext cx="2286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259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000" b="1">
                <a:solidFill>
                  <a:srgbClr val="2DD4BF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2DD4BF"/>
                </a:solidFill>
                <a:latin typeface="Arial"/>
                <a:ea typeface="Arial"/>
                <a:cs typeface="Arial"/>
              </a:rPr>
              <a:t>9</a:t>
            </a:r>
          </a:p>
        </p:txBody>
      </p:sp>
      <p:sp>
        <p:nvSpPr>
          <p:cNvPr id="9" name="m-types-label">
            <a:extLst xmlns:a="http://schemas.openxmlformats.org/drawingml/2006/main">
              <a:ext uri="{FF2B5EF4-FFF2-40B4-BE49-F238E27FC236}">
                <a16:creationId xmlns:a16="http://schemas.microsoft.com/office/drawing/2014/main" id="{010D241F-7118-4A15-A1B2-8484E4FBC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2800350"/>
            <a:ext cx="228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configured request types</a:t>
            </a:r>
          </a:p>
        </p:txBody>
      </p:sp>
      <p:sp>
        <p:nvSpPr>
          <p:cNvPr id="10" name="m-queues-value">
            <a:extLst xmlns:a="http://schemas.openxmlformats.org/drawingml/2006/main">
              <a:ext uri="{FF2B5EF4-FFF2-40B4-BE49-F238E27FC236}">
                <a16:creationId xmlns:a16="http://schemas.microsoft.com/office/drawing/2014/main" id="{8B62B01A-0BB1-485D-A21A-2D63F1072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3467100"/>
            <a:ext cx="2095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259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000" b="1">
                <a:solidFill>
                  <a:srgbClr val="2DD4BF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2DD4BF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11" name="m-queues-label">
            <a:extLst xmlns:a="http://schemas.openxmlformats.org/drawingml/2006/main">
              <a:ext uri="{FF2B5EF4-FFF2-40B4-BE49-F238E27FC236}">
                <a16:creationId xmlns:a16="http://schemas.microsoft.com/office/drawing/2014/main" id="{80415675-E751-4BE5-82F0-1B207E8E2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3933825"/>
            <a:ext cx="2095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configured queues</a:t>
            </a:r>
          </a:p>
        </p:txBody>
      </p:sp>
      <p:sp>
        <p:nvSpPr>
          <p:cNvPr id="12" name="m-articles-value">
            <a:extLst xmlns:a="http://schemas.openxmlformats.org/drawingml/2006/main">
              <a:ext uri="{FF2B5EF4-FFF2-40B4-BE49-F238E27FC236}">
                <a16:creationId xmlns:a16="http://schemas.microsoft.com/office/drawing/2014/main" id="{A5B600D2-840E-45F6-8B21-789C66C29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4600575"/>
            <a:ext cx="2381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259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000" b="1">
                <a:solidFill>
                  <a:srgbClr val="2DD4BF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2DD4B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13" name="m-articles-label">
            <a:extLst xmlns:a="http://schemas.openxmlformats.org/drawingml/2006/main">
              <a:ext uri="{FF2B5EF4-FFF2-40B4-BE49-F238E27FC236}">
                <a16:creationId xmlns:a16="http://schemas.microsoft.com/office/drawing/2014/main" id="{8F0098C0-7024-449E-A001-6EAAE3C26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5067300"/>
            <a:ext cx="238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custom knowledge articles</a:t>
            </a:r>
          </a:p>
        </p:txBody>
      </p:sp>
      <p:sp>
        <p:nvSpPr>
          <p:cNvPr id="14" name="title-simulation">
            <a:extLst xmlns:a="http://schemas.openxmlformats.org/drawingml/2006/main">
              <a:ext uri="{FF2B5EF4-FFF2-40B4-BE49-F238E27FC236}">
                <a16:creationId xmlns:a16="http://schemas.microsoft.com/office/drawing/2014/main" id="{1E980C3C-9222-43A5-85E6-923E75E45C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915025"/>
            <a:ext cx="7239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1">
                <a:solidFill>
                  <a:srgbClr val="9DB4C5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9DB4C5"/>
                </a:solidFill>
                <a:latin typeface="Arial"/>
                <a:ea typeface="Arial"/>
                <a:cs typeface="Arial"/>
              </a:rPr>
              <a:t>FICTIONAL PORTFOLIO SIMULATION - NO REAL PROVISIONING</a:t>
            </a:r>
          </a:p>
        </p:txBody>
      </p:sp>
      <p:sp>
        <p:nvSpPr>
          <p:cNvPr id="15" name="title-date">
            <a:extLst xmlns:a="http://schemas.openxmlformats.org/drawingml/2006/main">
              <a:ext uri="{FF2B5EF4-FFF2-40B4-BE49-F238E27FC236}">
                <a16:creationId xmlns:a16="http://schemas.microsoft.com/office/drawing/2014/main" id="{2C68047E-66B1-4720-AC27-2761E45B59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5981700"/>
            <a:ext cx="2667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695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25" b="0">
                <a:solidFill>
                  <a:srgbClr val="9DB4C5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9DB4C5"/>
                </a:solidFill>
                <a:latin typeface="Arial"/>
                <a:ea typeface="Arial"/>
                <a:cs typeface="Arial"/>
              </a:rPr>
              <a:t>Final portfolio documentation | August 2026</a:t>
            </a:r>
          </a:p>
        </p:txBody>
      </p:sp>
    </p:spTree>
    <p:extLst>
      <p:ext uri="{BB962C8B-B14F-4D97-AF65-F5344CB8AC3E}">
        <p14:creationId xmlns:p14="http://schemas.microsoft.com/office/powerpoint/2010/main" val="1629778233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kicker-10">
            <a:extLst xmlns:a="http://schemas.openxmlformats.org/drawingml/2006/main">
              <a:ext uri="{FF2B5EF4-FFF2-40B4-BE49-F238E27FC236}">
                <a16:creationId xmlns:a16="http://schemas.microsoft.com/office/drawing/2014/main" id="{08E908D1-111A-4624-8EC1-1C90D49A9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2900"/>
            <a:ext cx="409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1">
                <a:solidFill>
                  <a:srgbClr val="0E7490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E7490"/>
                </a:solidFill>
                <a:latin typeface="Arial"/>
                <a:ea typeface="Arial"/>
                <a:cs typeface="Arial"/>
              </a:rPr>
              <a:t>REPORTING AND ACCURATE INTERPRETATION</a:t>
            </a:r>
          </a:p>
        </p:txBody>
      </p:sp>
      <p:sp>
        <p:nvSpPr>
          <p:cNvPr id="2" name="title-10">
            <a:extLst xmlns:a="http://schemas.openxmlformats.org/drawingml/2006/main">
              <a:ext uri="{FF2B5EF4-FFF2-40B4-BE49-F238E27FC236}">
                <a16:creationId xmlns:a16="http://schemas.microsoft.com/office/drawing/2014/main" id="{DF9352D9-073A-4AC5-BF57-CF6DA650EE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8175"/>
            <a:ext cx="108204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645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600" b="1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F172A"/>
                </a:solidFill>
                <a:latin typeface="Arial"/>
                <a:ea typeface="Arial"/>
                <a:cs typeface="Arial"/>
              </a:rPr>
              <a:t>Past 7 days reports show Jira mechanics</a:t>
            </a:r>
          </a:p>
        </p:txBody>
      </p:sp>
      <p:sp>
        <p:nvSpPr>
          <p:cNvPr id="3" name="title-rule-10">
            <a:extLst xmlns:a="http://schemas.openxmlformats.org/drawingml/2006/main">
              <a:ext uri="{FF2B5EF4-FFF2-40B4-BE49-F238E27FC236}">
                <a16:creationId xmlns:a16="http://schemas.microsoft.com/office/drawing/2014/main" id="{EC8B1F42-F767-41FE-A810-9FD34D5978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95400"/>
            <a:ext cx="8953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E7490"/>
          </a:solidFill>
          <a:ln xmlns:a="http://schemas.openxmlformats.org/drawingml/2006/main" w="9525">
            <a:solidFill>
              <a:srgbClr val="0E7490"/>
            </a:solidFill>
            <a:prstDash val="solid"/>
          </a:ln>
        </p:spPr>
      </p:sp>
      <p:sp>
        <p:nvSpPr>
          <p:cNvPr id="4" name="simulation-label-10">
            <a:extLst xmlns:a="http://schemas.openxmlformats.org/drawingml/2006/main">
              <a:ext uri="{FF2B5EF4-FFF2-40B4-BE49-F238E27FC236}">
                <a16:creationId xmlns:a16="http://schemas.microsoft.com/office/drawing/2014/main" id="{8E14F867-0D45-40C7-BDA9-C410EE46C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000"/>
            <a:ext cx="3476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9206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050" b="1">
                <a:solidFill>
                  <a:srgbClr val="475569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475569"/>
                </a:solidFill>
                <a:latin typeface="Arial"/>
                <a:ea typeface="Arial"/>
                <a:cs typeface="Arial"/>
              </a:rPr>
              <a:t>FICTIONAL PORTFOLIO SIMULATION</a:t>
            </a:r>
          </a:p>
        </p:txBody>
      </p:sp>
      <p:sp>
        <p:nvSpPr>
          <p:cNvPr id="5" name="page-10">
            <a:extLst xmlns:a="http://schemas.openxmlformats.org/drawingml/2006/main">
              <a:ext uri="{FF2B5EF4-FFF2-40B4-BE49-F238E27FC236}">
                <a16:creationId xmlns:a16="http://schemas.microsoft.com/office/drawing/2014/main" id="{5B500C0F-1E19-4A1B-B9F7-214676C1C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362700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9206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050" b="1">
                <a:solidFill>
                  <a:srgbClr val="475569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475569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6" name="created-done-frame">
            <a:extLst xmlns:a="http://schemas.openxmlformats.org/drawingml/2006/main">
              <a:ext uri="{FF2B5EF4-FFF2-40B4-BE49-F238E27FC236}">
                <a16:creationId xmlns:a16="http://schemas.microsoft.com/office/drawing/2014/main" id="{7519EEEF-6322-42EA-86DB-DE564B934A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1590675"/>
            <a:ext cx="5314950" cy="28575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b93dc0eba204161"/>
          <a:stretch xmlns:a="http://schemas.openxmlformats.org/drawingml/2006/main"/>
        </p:blipFill>
        <p:spPr>
          <a:xfrm xmlns:a="http://schemas.openxmlformats.org/drawingml/2006/main">
            <a:off x="685800" y="1647335"/>
            <a:ext cx="5219700" cy="2744181"/>
          </a:xfrm>
          <a:prstGeom xmlns:a="http://schemas.openxmlformats.org/drawingml/2006/main" prst="roundRect">
            <a:avLst>
              <a:gd name="adj" fmla="val 2759"/>
            </a:avLst>
          </a:prstGeom>
        </p:spPr>
      </p:pic>
      <p:sp>
        <p:nvSpPr>
          <p:cNvPr id="8" name="sla-success-frame">
            <a:extLst xmlns:a="http://schemas.openxmlformats.org/drawingml/2006/main">
              <a:ext uri="{FF2B5EF4-FFF2-40B4-BE49-F238E27FC236}">
                <a16:creationId xmlns:a16="http://schemas.microsoft.com/office/drawing/2014/main" id="{F2B5CC1B-46BC-40B4-B246-01DA6B9FED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8875" y="1590675"/>
            <a:ext cx="5314950" cy="28575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39ef358d3f54e58"/>
          <a:stretch xmlns:a="http://schemas.openxmlformats.org/drawingml/2006/main"/>
        </p:blipFill>
        <p:spPr>
          <a:xfrm xmlns:a="http://schemas.openxmlformats.org/drawingml/2006/main">
            <a:off x="6286500" y="1647335"/>
            <a:ext cx="5219700" cy="2744181"/>
          </a:xfrm>
          <a:prstGeom xmlns:a="http://schemas.openxmlformats.org/drawingml/2006/main" prst="roundRect">
            <a:avLst>
              <a:gd name="adj" fmla="val 2759"/>
            </a:avLst>
          </a:prstGeom>
        </p:spPr>
      </p:pic>
      <p:sp>
        <p:nvSpPr>
          <p:cNvPr id="10" name="report-created-value">
            <a:extLst xmlns:a="http://schemas.openxmlformats.org/drawingml/2006/main">
              <a:ext uri="{FF2B5EF4-FFF2-40B4-BE49-F238E27FC236}">
                <a16:creationId xmlns:a16="http://schemas.microsoft.com/office/drawing/2014/main" id="{95890A92-FB8A-4DBA-BEEF-F5FAABBF8C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762500"/>
            <a:ext cx="1143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259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000" b="1">
                <a:solidFill>
                  <a:srgbClr val="0E7490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0E7490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1" name="report-created-label">
            <a:extLst xmlns:a="http://schemas.openxmlformats.org/drawingml/2006/main">
              <a:ext uri="{FF2B5EF4-FFF2-40B4-BE49-F238E27FC236}">
                <a16:creationId xmlns:a16="http://schemas.microsoft.com/office/drawing/2014/main" id="{9FEBB9D5-9D21-4180-91E8-C9B73ECCF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229225"/>
            <a:ext cx="1143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1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172A"/>
                </a:solidFill>
                <a:latin typeface="Arial"/>
                <a:ea typeface="Arial"/>
                <a:cs typeface="Arial"/>
              </a:rPr>
              <a:t>created</a:t>
            </a:r>
          </a:p>
        </p:txBody>
      </p:sp>
      <p:sp>
        <p:nvSpPr>
          <p:cNvPr id="12" name="report-done-value">
            <a:extLst xmlns:a="http://schemas.openxmlformats.org/drawingml/2006/main">
              <a:ext uri="{FF2B5EF4-FFF2-40B4-BE49-F238E27FC236}">
                <a16:creationId xmlns:a16="http://schemas.microsoft.com/office/drawing/2014/main" id="{15C32381-67A0-43D0-93FF-5A6FF87A1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4762500"/>
            <a:ext cx="1143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259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000" b="1">
                <a:solidFill>
                  <a:srgbClr val="15803D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5803D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3" name="report-done-label">
            <a:extLst xmlns:a="http://schemas.openxmlformats.org/drawingml/2006/main">
              <a:ext uri="{FF2B5EF4-FFF2-40B4-BE49-F238E27FC236}">
                <a16:creationId xmlns:a16="http://schemas.microsoft.com/office/drawing/2014/main" id="{EC9A0F44-29E6-4931-80E1-1057FC9F1D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5229225"/>
            <a:ext cx="1143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1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172A"/>
                </a:solidFill>
                <a:latin typeface="Arial"/>
                <a:ea typeface="Arial"/>
                <a:cs typeface="Arial"/>
              </a:rPr>
              <a:t>done</a:t>
            </a:r>
          </a:p>
        </p:txBody>
      </p:sp>
      <p:sp>
        <p:nvSpPr>
          <p:cNvPr id="14" name="report-first-value">
            <a:extLst xmlns:a="http://schemas.openxmlformats.org/drawingml/2006/main">
              <a:ext uri="{FF2B5EF4-FFF2-40B4-BE49-F238E27FC236}">
                <a16:creationId xmlns:a16="http://schemas.microsoft.com/office/drawing/2014/main" id="{C6328572-EFF6-4751-B735-C0DAA459B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4762500"/>
            <a:ext cx="2000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259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000" b="1">
                <a:solidFill>
                  <a:srgbClr val="0E7490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0E7490"/>
                </a:solidFill>
                <a:latin typeface="Arial"/>
                <a:ea typeface="Arial"/>
                <a:cs typeface="Arial"/>
              </a:rPr>
              <a:t>40.0%</a:t>
            </a:r>
          </a:p>
        </p:txBody>
      </p:sp>
      <p:sp>
        <p:nvSpPr>
          <p:cNvPr id="15" name="report-first-label">
            <a:extLst xmlns:a="http://schemas.openxmlformats.org/drawingml/2006/main">
              <a:ext uri="{FF2B5EF4-FFF2-40B4-BE49-F238E27FC236}">
                <a16:creationId xmlns:a16="http://schemas.microsoft.com/office/drawing/2014/main" id="{C2E8668C-0170-4E13-A607-9D1647029E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5229225"/>
            <a:ext cx="2000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1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172A"/>
                </a:solidFill>
                <a:latin typeface="Arial"/>
                <a:ea typeface="Arial"/>
                <a:cs typeface="Arial"/>
              </a:rPr>
              <a:t>first response success</a:t>
            </a:r>
          </a:p>
        </p:txBody>
      </p:sp>
      <p:sp>
        <p:nvSpPr>
          <p:cNvPr id="16" name="report-done-rate-value">
            <a:extLst xmlns:a="http://schemas.openxmlformats.org/drawingml/2006/main">
              <a:ext uri="{FF2B5EF4-FFF2-40B4-BE49-F238E27FC236}">
                <a16:creationId xmlns:a16="http://schemas.microsoft.com/office/drawing/2014/main" id="{772EA423-D84C-4495-9090-9F2CD2E9B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4762500"/>
            <a:ext cx="2000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259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000" b="1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2563EB"/>
                </a:solidFill>
                <a:latin typeface="Arial"/>
                <a:ea typeface="Arial"/>
                <a:cs typeface="Arial"/>
              </a:rPr>
              <a:t>66.7%</a:t>
            </a:r>
          </a:p>
        </p:txBody>
      </p:sp>
      <p:sp>
        <p:nvSpPr>
          <p:cNvPr id="17" name="report-done-rate-label">
            <a:extLst xmlns:a="http://schemas.openxmlformats.org/drawingml/2006/main">
              <a:ext uri="{FF2B5EF4-FFF2-40B4-BE49-F238E27FC236}">
                <a16:creationId xmlns:a16="http://schemas.microsoft.com/office/drawing/2014/main" id="{84A969E2-FD9D-411C-B416-489029FA82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3200" y="5229225"/>
            <a:ext cx="2000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1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172A"/>
                </a:solidFill>
                <a:latin typeface="Arial"/>
                <a:ea typeface="Arial"/>
                <a:cs typeface="Arial"/>
              </a:rPr>
              <a:t>time to done success</a:t>
            </a:r>
          </a:p>
        </p:txBody>
      </p:sp>
      <p:sp>
        <p:nvSpPr>
          <p:cNvPr id="18" name="report-met-value">
            <a:extLst xmlns:a="http://schemas.openxmlformats.org/drawingml/2006/main">
              <a:ext uri="{FF2B5EF4-FFF2-40B4-BE49-F238E27FC236}">
                <a16:creationId xmlns:a16="http://schemas.microsoft.com/office/drawing/2014/main" id="{779205D0-ECD2-423E-AA6C-DDA2CDC1D8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4762500"/>
            <a:ext cx="2190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259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000" b="1">
                <a:solidFill>
                  <a:srgbClr val="15803D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5803D"/>
                </a:solidFill>
                <a:latin typeface="Arial"/>
                <a:ea typeface="Arial"/>
                <a:cs typeface="Arial"/>
              </a:rPr>
              <a:t>2 / 1</a:t>
            </a:r>
          </a:p>
        </p:txBody>
      </p:sp>
      <p:sp>
        <p:nvSpPr>
          <p:cNvPr id="19" name="report-met-label">
            <a:extLst xmlns:a="http://schemas.openxmlformats.org/drawingml/2006/main">
              <a:ext uri="{FF2B5EF4-FFF2-40B4-BE49-F238E27FC236}">
                <a16:creationId xmlns:a16="http://schemas.microsoft.com/office/drawing/2014/main" id="{9DA9BBEE-5F68-40EB-8080-E72A40220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5229225"/>
            <a:ext cx="2190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1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172A"/>
                </a:solidFill>
                <a:latin typeface="Arial"/>
                <a:ea typeface="Arial"/>
                <a:cs typeface="Arial"/>
              </a:rPr>
              <a:t>Time to done met / breached</a:t>
            </a:r>
          </a:p>
        </p:txBody>
      </p:sp>
      <p:sp>
        <p:nvSpPr>
          <p:cNvPr id="20" name="report-csat">
            <a:extLst xmlns:a="http://schemas.openxmlformats.org/drawingml/2006/main">
              <a:ext uri="{FF2B5EF4-FFF2-40B4-BE49-F238E27FC236}">
                <a16:creationId xmlns:a16="http://schemas.microsoft.com/office/drawing/2014/main" id="{545AA7D4-4B43-4AAA-B4E0-9449A245B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5886450"/>
            <a:ext cx="666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1">
                <a:solidFill>
                  <a:srgbClr val="475569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475569"/>
                </a:solidFill>
                <a:latin typeface="Arial"/>
                <a:ea typeface="Arial"/>
                <a:cs typeface="Arial"/>
              </a:rPr>
              <a:t>Customer satisfaction: no submitted reviews. This is not a zero-star rating.</a:t>
            </a:r>
          </a:p>
        </p:txBody>
      </p:sp>
      <p:sp>
        <p:nvSpPr>
          <p:cNvPr id="21" name="footer-10">
            <a:extLst xmlns:a="http://schemas.openxmlformats.org/drawingml/2006/main">
              <a:ext uri="{FF2B5EF4-FFF2-40B4-BE49-F238E27FC236}">
                <a16:creationId xmlns:a16="http://schemas.microsoft.com/office/drawing/2014/main" id="{4554F5F9-5558-4372-A4B5-86CEBD0A19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62700"/>
            <a:ext cx="781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920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0">
                <a:solidFill>
                  <a:srgbClr val="64748B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64748B"/>
                </a:solidFill>
                <a:latin typeface="Arial"/>
                <a:ea typeface="Arial"/>
                <a:cs typeface="Arial"/>
              </a:rPr>
              <a:t>Kestrel Ridge IT Service Desk | Jira Service Management case study</a:t>
            </a:r>
          </a:p>
        </p:txBody>
      </p:sp>
    </p:spTree>
    <p:extLst>
      <p:ext uri="{BB962C8B-B14F-4D97-AF65-F5344CB8AC3E}">
        <p14:creationId xmlns:p14="http://schemas.microsoft.com/office/powerpoint/2010/main" val="688708389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1F5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kicker-11">
            <a:extLst xmlns:a="http://schemas.openxmlformats.org/drawingml/2006/main">
              <a:ext uri="{FF2B5EF4-FFF2-40B4-BE49-F238E27FC236}">
                <a16:creationId xmlns:a16="http://schemas.microsoft.com/office/drawing/2014/main" id="{CFF59D0A-1D50-459C-98E5-83E253731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2900"/>
            <a:ext cx="409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1">
                <a:solidFill>
                  <a:srgbClr val="0E7490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E7490"/>
                </a:solidFill>
                <a:latin typeface="Arial"/>
                <a:ea typeface="Arial"/>
                <a:cs typeface="Arial"/>
              </a:rPr>
              <a:t>SKILLS DEMONSTRATED AND LIMITATIONS</a:t>
            </a:r>
          </a:p>
        </p:txBody>
      </p:sp>
      <p:sp>
        <p:nvSpPr>
          <p:cNvPr id="2" name="title-11">
            <a:extLst xmlns:a="http://schemas.openxmlformats.org/drawingml/2006/main">
              <a:ext uri="{FF2B5EF4-FFF2-40B4-BE49-F238E27FC236}">
                <a16:creationId xmlns:a16="http://schemas.microsoft.com/office/drawing/2014/main" id="{A75D4891-2B4E-4FDE-B3AD-5A7DB405D9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8175"/>
            <a:ext cx="108204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645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600" b="1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F172A"/>
                </a:solidFill>
                <a:latin typeface="Arial"/>
                <a:ea typeface="Arial"/>
                <a:cs typeface="Arial"/>
              </a:rPr>
              <a:t>Capability demonstrated, limits explicit</a:t>
            </a:r>
          </a:p>
        </p:txBody>
      </p:sp>
      <p:sp>
        <p:nvSpPr>
          <p:cNvPr id="3" name="title-rule-11">
            <a:extLst xmlns:a="http://schemas.openxmlformats.org/drawingml/2006/main">
              <a:ext uri="{FF2B5EF4-FFF2-40B4-BE49-F238E27FC236}">
                <a16:creationId xmlns:a16="http://schemas.microsoft.com/office/drawing/2014/main" id="{AB5BA3BA-CC55-43FA-A479-50D4722325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95400"/>
            <a:ext cx="8953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E7490"/>
          </a:solidFill>
          <a:ln xmlns:a="http://schemas.openxmlformats.org/drawingml/2006/main" w="9525">
            <a:solidFill>
              <a:srgbClr val="0E7490"/>
            </a:solidFill>
            <a:prstDash val="solid"/>
          </a:ln>
        </p:spPr>
      </p:sp>
      <p:sp>
        <p:nvSpPr>
          <p:cNvPr id="4" name="simulation-label-11">
            <a:extLst xmlns:a="http://schemas.openxmlformats.org/drawingml/2006/main">
              <a:ext uri="{FF2B5EF4-FFF2-40B4-BE49-F238E27FC236}">
                <a16:creationId xmlns:a16="http://schemas.microsoft.com/office/drawing/2014/main" id="{1B4C22C5-3D67-4B1C-BEDF-6F506D60F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000"/>
            <a:ext cx="3476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9206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050" b="1">
                <a:solidFill>
                  <a:srgbClr val="475569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475569"/>
                </a:solidFill>
                <a:latin typeface="Arial"/>
                <a:ea typeface="Arial"/>
                <a:cs typeface="Arial"/>
              </a:rPr>
              <a:t>FICTIONAL PORTFOLIO SIMULATION</a:t>
            </a:r>
          </a:p>
        </p:txBody>
      </p:sp>
      <p:sp>
        <p:nvSpPr>
          <p:cNvPr id="5" name="page-11">
            <a:extLst xmlns:a="http://schemas.openxmlformats.org/drawingml/2006/main">
              <a:ext uri="{FF2B5EF4-FFF2-40B4-BE49-F238E27FC236}">
                <a16:creationId xmlns:a16="http://schemas.microsoft.com/office/drawing/2014/main" id="{8DFD2DB6-69D6-451B-8792-8857212A0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362700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9206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050" b="1">
                <a:solidFill>
                  <a:srgbClr val="475569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475569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6" name="skills-label">
            <a:extLst xmlns:a="http://schemas.openxmlformats.org/drawingml/2006/main">
              <a:ext uri="{FF2B5EF4-FFF2-40B4-BE49-F238E27FC236}">
                <a16:creationId xmlns:a16="http://schemas.microsoft.com/office/drawing/2014/main" id="{903F0801-9142-4547-8CDA-F680B3406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9545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>
                <a:solidFill>
                  <a:srgbClr val="0E7490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E7490"/>
                </a:solidFill>
                <a:latin typeface="Arial"/>
                <a:ea typeface="Arial"/>
                <a:cs typeface="Arial"/>
              </a:rPr>
              <a:t>SKILLS DEMONSTRATED</a:t>
            </a:r>
          </a:p>
        </p:txBody>
      </p:sp>
      <p:sp>
        <p:nvSpPr>
          <p:cNvPr id="7" name="skills-list-dot-0">
            <a:extLst xmlns:a="http://schemas.openxmlformats.org/drawingml/2006/main">
              <a:ext uri="{FF2B5EF4-FFF2-40B4-BE49-F238E27FC236}">
                <a16:creationId xmlns:a16="http://schemas.microsoft.com/office/drawing/2014/main" id="{1FEC2B79-BFE2-4719-A947-D9B3F7E152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19325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E7490"/>
          </a:solidFill>
          <a:ln xmlns:a="http://schemas.openxmlformats.org/drawingml/2006/main" w="9525">
            <a:solidFill>
              <a:srgbClr val="0E7490"/>
            </a:solidFill>
            <a:prstDash val="solid"/>
          </a:ln>
        </p:spPr>
      </p:sp>
      <p:sp>
        <p:nvSpPr>
          <p:cNvPr id="8" name="skills-list-0">
            <a:extLst xmlns:a="http://schemas.openxmlformats.org/drawingml/2006/main">
              <a:ext uri="{FF2B5EF4-FFF2-40B4-BE49-F238E27FC236}">
                <a16:creationId xmlns:a16="http://schemas.microsoft.com/office/drawing/2014/main" id="{D0E4973F-AAAC-4FE1-89EA-72B46DBB9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143125"/>
            <a:ext cx="466725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75" b="0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0F172A"/>
                </a:solidFill>
                <a:latin typeface="Arial"/>
                <a:ea typeface="Arial"/>
                <a:cs typeface="Arial"/>
              </a:rPr>
              <a:t>Structured intake and service-desk triage</a:t>
            </a:r>
          </a:p>
        </p:txBody>
      </p:sp>
      <p:sp>
        <p:nvSpPr>
          <p:cNvPr id="9" name="skills-list-dot-1">
            <a:extLst xmlns:a="http://schemas.openxmlformats.org/drawingml/2006/main">
              <a:ext uri="{FF2B5EF4-FFF2-40B4-BE49-F238E27FC236}">
                <a16:creationId xmlns:a16="http://schemas.microsoft.com/office/drawing/2014/main" id="{4D86C045-A8AE-4F7E-84B5-85B663BFD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52725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E7490"/>
          </a:solidFill>
          <a:ln xmlns:a="http://schemas.openxmlformats.org/drawingml/2006/main" w="9525">
            <a:solidFill>
              <a:srgbClr val="0E7490"/>
            </a:solidFill>
            <a:prstDash val="solid"/>
          </a:ln>
        </p:spPr>
      </p:sp>
      <p:sp>
        <p:nvSpPr>
          <p:cNvPr id="10" name="skills-list-1">
            <a:extLst xmlns:a="http://schemas.openxmlformats.org/drawingml/2006/main">
              <a:ext uri="{FF2B5EF4-FFF2-40B4-BE49-F238E27FC236}">
                <a16:creationId xmlns:a16="http://schemas.microsoft.com/office/drawing/2014/main" id="{1981575B-83DE-4047-A4EC-DD9D62CD16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676525"/>
            <a:ext cx="466725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75" b="0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0F172A"/>
                </a:solidFill>
                <a:latin typeface="Arial"/>
                <a:ea typeface="Arial"/>
                <a:cs typeface="Arial"/>
              </a:rPr>
              <a:t>Application-incident investigation</a:t>
            </a:r>
          </a:p>
        </p:txBody>
      </p:sp>
      <p:sp>
        <p:nvSpPr>
          <p:cNvPr id="11" name="skills-list-dot-2">
            <a:extLst xmlns:a="http://schemas.openxmlformats.org/drawingml/2006/main">
              <a:ext uri="{FF2B5EF4-FFF2-40B4-BE49-F238E27FC236}">
                <a16:creationId xmlns:a16="http://schemas.microsoft.com/office/drawing/2014/main" id="{C8DEEAC1-1DAD-4744-948A-DF2A1EF13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86125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E7490"/>
          </a:solidFill>
          <a:ln xmlns:a="http://schemas.openxmlformats.org/drawingml/2006/main" w="9525">
            <a:solidFill>
              <a:srgbClr val="0E7490"/>
            </a:solidFill>
            <a:prstDash val="solid"/>
          </a:ln>
        </p:spPr>
      </p:sp>
      <p:sp>
        <p:nvSpPr>
          <p:cNvPr id="12" name="skills-list-2">
            <a:extLst xmlns:a="http://schemas.openxmlformats.org/drawingml/2006/main">
              <a:ext uri="{FF2B5EF4-FFF2-40B4-BE49-F238E27FC236}">
                <a16:creationId xmlns:a16="http://schemas.microsoft.com/office/drawing/2014/main" id="{C49384EE-C8B1-48DE-846A-D9A0095CB3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209925"/>
            <a:ext cx="466725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75" b="0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0F172A"/>
                </a:solidFill>
                <a:latin typeface="Arial"/>
                <a:ea typeface="Arial"/>
                <a:cs typeface="Arial"/>
              </a:rPr>
              <a:t>Approval and least-privilege planning</a:t>
            </a:r>
          </a:p>
        </p:txBody>
      </p:sp>
      <p:sp>
        <p:nvSpPr>
          <p:cNvPr id="13" name="skills-list-dot-3">
            <a:extLst xmlns:a="http://schemas.openxmlformats.org/drawingml/2006/main">
              <a:ext uri="{FF2B5EF4-FFF2-40B4-BE49-F238E27FC236}">
                <a16:creationId xmlns:a16="http://schemas.microsoft.com/office/drawing/2014/main" id="{A49E7B4A-835C-4EA6-BB78-5A7D8622D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19525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E7490"/>
          </a:solidFill>
          <a:ln xmlns:a="http://schemas.openxmlformats.org/drawingml/2006/main" w="9525">
            <a:solidFill>
              <a:srgbClr val="0E7490"/>
            </a:solidFill>
            <a:prstDash val="solid"/>
          </a:ln>
        </p:spPr>
      </p:sp>
      <p:sp>
        <p:nvSpPr>
          <p:cNvPr id="14" name="skills-list-3">
            <a:extLst xmlns:a="http://schemas.openxmlformats.org/drawingml/2006/main">
              <a:ext uri="{FF2B5EF4-FFF2-40B4-BE49-F238E27FC236}">
                <a16:creationId xmlns:a16="http://schemas.microsoft.com/office/drawing/2014/main" id="{6ECE6B8A-CA81-4615-8399-06D61EDC6B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743325"/>
            <a:ext cx="466725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75" b="0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0F172A"/>
                </a:solidFill>
                <a:latin typeface="Arial"/>
                <a:ea typeface="Arial"/>
                <a:cs typeface="Arial"/>
              </a:rPr>
              <a:t>Internal notes and public communication</a:t>
            </a:r>
          </a:p>
        </p:txBody>
      </p:sp>
      <p:sp>
        <p:nvSpPr>
          <p:cNvPr id="15" name="skills-list-dot-4">
            <a:extLst xmlns:a="http://schemas.openxmlformats.org/drawingml/2006/main">
              <a:ext uri="{FF2B5EF4-FFF2-40B4-BE49-F238E27FC236}">
                <a16:creationId xmlns:a16="http://schemas.microsoft.com/office/drawing/2014/main" id="{F15C9205-DDB7-4DA5-800C-6E48350A1F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52925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E7490"/>
          </a:solidFill>
          <a:ln xmlns:a="http://schemas.openxmlformats.org/drawingml/2006/main" w="9525">
            <a:solidFill>
              <a:srgbClr val="0E7490"/>
            </a:solidFill>
            <a:prstDash val="solid"/>
          </a:ln>
        </p:spPr>
      </p:sp>
      <p:sp>
        <p:nvSpPr>
          <p:cNvPr id="16" name="skills-list-4">
            <a:extLst xmlns:a="http://schemas.openxmlformats.org/drawingml/2006/main">
              <a:ext uri="{FF2B5EF4-FFF2-40B4-BE49-F238E27FC236}">
                <a16:creationId xmlns:a16="http://schemas.microsoft.com/office/drawing/2014/main" id="{6974A63B-760D-4433-B496-ECEA614D6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276725"/>
            <a:ext cx="466725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75" b="0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0F172A"/>
                </a:solidFill>
                <a:latin typeface="Arial"/>
                <a:ea typeface="Arial"/>
                <a:cs typeface="Arial"/>
              </a:rPr>
              <a:t>Queue, SLA, automation, and audit review</a:t>
            </a:r>
          </a:p>
        </p:txBody>
      </p:sp>
      <p:sp>
        <p:nvSpPr>
          <p:cNvPr id="17" name="skills-list-dot-5">
            <a:extLst xmlns:a="http://schemas.openxmlformats.org/drawingml/2006/main">
              <a:ext uri="{FF2B5EF4-FFF2-40B4-BE49-F238E27FC236}">
                <a16:creationId xmlns:a16="http://schemas.microsoft.com/office/drawing/2014/main" id="{02DC11B1-3901-4D5B-992C-FC95E9A6BB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86325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E7490"/>
          </a:solidFill>
          <a:ln xmlns:a="http://schemas.openxmlformats.org/drawingml/2006/main" w="9525">
            <a:solidFill>
              <a:srgbClr val="0E7490"/>
            </a:solidFill>
            <a:prstDash val="solid"/>
          </a:ln>
        </p:spPr>
      </p:sp>
      <p:sp>
        <p:nvSpPr>
          <p:cNvPr id="18" name="skills-list-5">
            <a:extLst xmlns:a="http://schemas.openxmlformats.org/drawingml/2006/main">
              <a:ext uri="{FF2B5EF4-FFF2-40B4-BE49-F238E27FC236}">
                <a16:creationId xmlns:a16="http://schemas.microsoft.com/office/drawing/2014/main" id="{8793242F-B47A-4F60-95B0-9B696303F0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810125"/>
            <a:ext cx="466725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75" b="0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0F172A"/>
                </a:solidFill>
                <a:latin typeface="Arial"/>
                <a:ea typeface="Arial"/>
                <a:cs typeface="Arial"/>
              </a:rPr>
              <a:t>Knowledge writing, reporting, and test validation</a:t>
            </a:r>
          </a:p>
        </p:txBody>
      </p:sp>
      <p:sp>
        <p:nvSpPr>
          <p:cNvPr id="19" name="limits-divider">
            <a:extLst xmlns:a="http://schemas.openxmlformats.org/drawingml/2006/main">
              <a:ext uri="{FF2B5EF4-FFF2-40B4-BE49-F238E27FC236}">
                <a16:creationId xmlns:a16="http://schemas.microsoft.com/office/drawing/2014/main" id="{936A646D-4781-4763-8466-51CAC2F07A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1676400"/>
            <a:ext cx="38100" cy="400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2E8F0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sp>
        <p:nvSpPr>
          <p:cNvPr id="20" name="limits-label">
            <a:extLst xmlns:a="http://schemas.openxmlformats.org/drawingml/2006/main">
              <a:ext uri="{FF2B5EF4-FFF2-40B4-BE49-F238E27FC236}">
                <a16:creationId xmlns:a16="http://schemas.microsoft.com/office/drawing/2014/main" id="{49A45235-0F65-4E19-8EB6-8243A634AB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169545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>
                <a:solidFill>
                  <a:srgbClr val="B91C1C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B91C1C"/>
                </a:solidFill>
                <a:latin typeface="Arial"/>
                <a:ea typeface="Arial"/>
                <a:cs typeface="Arial"/>
              </a:rPr>
              <a:t>SIMULATION LIMITS</a:t>
            </a:r>
          </a:p>
        </p:txBody>
      </p:sp>
      <p:sp>
        <p:nvSpPr>
          <p:cNvPr id="21" name="limits-list-dot-0">
            <a:extLst xmlns:a="http://schemas.openxmlformats.org/drawingml/2006/main">
              <a:ext uri="{FF2B5EF4-FFF2-40B4-BE49-F238E27FC236}">
                <a16:creationId xmlns:a16="http://schemas.microsoft.com/office/drawing/2014/main" id="{6DEB432F-5CB4-4EEE-A32F-53A9BECC76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2219325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91C1C"/>
          </a:solidFill>
          <a:ln xmlns:a="http://schemas.openxmlformats.org/drawingml/2006/main" w="9525">
            <a:solidFill>
              <a:srgbClr val="B91C1C"/>
            </a:solidFill>
            <a:prstDash val="solid"/>
          </a:ln>
        </p:spPr>
      </p:sp>
      <p:sp>
        <p:nvSpPr>
          <p:cNvPr id="22" name="limits-list-0">
            <a:extLst xmlns:a="http://schemas.openxmlformats.org/drawingml/2006/main">
              <a:ext uri="{FF2B5EF4-FFF2-40B4-BE49-F238E27FC236}">
                <a16:creationId xmlns:a16="http://schemas.microsoft.com/office/drawing/2014/main" id="{674A848B-028F-4B0B-9F4E-81A252809A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9875" y="2143125"/>
            <a:ext cx="466725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75" b="0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0F172A"/>
                </a:solidFill>
                <a:latin typeface="Arial"/>
                <a:ea typeface="Arial"/>
                <a:cs typeface="Arial"/>
              </a:rPr>
              <a:t>Small fictional dataset and one administrator/agent</a:t>
            </a:r>
          </a:p>
        </p:txBody>
      </p:sp>
      <p:sp>
        <p:nvSpPr>
          <p:cNvPr id="23" name="limits-list-dot-1">
            <a:extLst xmlns:a="http://schemas.openxmlformats.org/drawingml/2006/main">
              <a:ext uri="{FF2B5EF4-FFF2-40B4-BE49-F238E27FC236}">
                <a16:creationId xmlns:a16="http://schemas.microsoft.com/office/drawing/2014/main" id="{9AD23199-B028-4672-BAC6-154DFF82B1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2752725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91C1C"/>
          </a:solidFill>
          <a:ln xmlns:a="http://schemas.openxmlformats.org/drawingml/2006/main" w="9525">
            <a:solidFill>
              <a:srgbClr val="B91C1C"/>
            </a:solidFill>
            <a:prstDash val="solid"/>
          </a:ln>
        </p:spPr>
      </p:sp>
      <p:sp>
        <p:nvSpPr>
          <p:cNvPr id="24" name="limits-list-1">
            <a:extLst xmlns:a="http://schemas.openxmlformats.org/drawingml/2006/main">
              <a:ext uri="{FF2B5EF4-FFF2-40B4-BE49-F238E27FC236}">
                <a16:creationId xmlns:a16="http://schemas.microsoft.com/office/drawing/2014/main" id="{017DE150-671F-4598-AB40-A890729F8B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9875" y="2676525"/>
            <a:ext cx="466725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729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75" b="0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0F172A"/>
                </a:solidFill>
                <a:latin typeface="Arial"/>
                <a:ea typeface="Arial"/>
                <a:cs typeface="Arial"/>
              </a:rPr>
              <a:t>No live identity provider, software catalogue, or asset database</a:t>
            </a:r>
          </a:p>
        </p:txBody>
      </p:sp>
      <p:sp>
        <p:nvSpPr>
          <p:cNvPr id="25" name="limits-list-dot-2">
            <a:extLst xmlns:a="http://schemas.openxmlformats.org/drawingml/2006/main">
              <a:ext uri="{FF2B5EF4-FFF2-40B4-BE49-F238E27FC236}">
                <a16:creationId xmlns:a16="http://schemas.microsoft.com/office/drawing/2014/main" id="{E1581C4E-A388-4E37-8BEF-DA64859136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3286125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91C1C"/>
          </a:solidFill>
          <a:ln xmlns:a="http://schemas.openxmlformats.org/drawingml/2006/main" w="9525">
            <a:solidFill>
              <a:srgbClr val="B91C1C"/>
            </a:solidFill>
            <a:prstDash val="solid"/>
          </a:ln>
        </p:spPr>
      </p:sp>
      <p:sp>
        <p:nvSpPr>
          <p:cNvPr id="26" name="limits-list-2">
            <a:extLst xmlns:a="http://schemas.openxmlformats.org/drawingml/2006/main">
              <a:ext uri="{FF2B5EF4-FFF2-40B4-BE49-F238E27FC236}">
                <a16:creationId xmlns:a16="http://schemas.microsoft.com/office/drawing/2014/main" id="{6B9F4204-503F-4122-8D06-4C92A8526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9875" y="3209925"/>
            <a:ext cx="466725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75" b="0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0F172A"/>
                </a:solidFill>
                <a:latin typeface="Arial"/>
                <a:ea typeface="Arial"/>
                <a:cs typeface="Arial"/>
              </a:rPr>
              <a:t>No real Microsoft 365 or OpsHub provisioning</a:t>
            </a:r>
          </a:p>
        </p:txBody>
      </p:sp>
      <p:sp>
        <p:nvSpPr>
          <p:cNvPr id="27" name="limits-list-dot-3">
            <a:extLst xmlns:a="http://schemas.openxmlformats.org/drawingml/2006/main">
              <a:ext uri="{FF2B5EF4-FFF2-40B4-BE49-F238E27FC236}">
                <a16:creationId xmlns:a16="http://schemas.microsoft.com/office/drawing/2014/main" id="{4E2C1BE6-916A-4981-81D6-76AE70A3C8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3819525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91C1C"/>
          </a:solidFill>
          <a:ln xmlns:a="http://schemas.openxmlformats.org/drawingml/2006/main" w="9525">
            <a:solidFill>
              <a:srgbClr val="B91C1C"/>
            </a:solidFill>
            <a:prstDash val="solid"/>
          </a:ln>
        </p:spPr>
      </p:sp>
      <p:sp>
        <p:nvSpPr>
          <p:cNvPr id="28" name="limits-list-3">
            <a:extLst xmlns:a="http://schemas.openxmlformats.org/drawingml/2006/main">
              <a:ext uri="{FF2B5EF4-FFF2-40B4-BE49-F238E27FC236}">
                <a16:creationId xmlns:a16="http://schemas.microsoft.com/office/drawing/2014/main" id="{4DCC4466-0C1B-45A6-BD8D-5D2F24901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9875" y="3743325"/>
            <a:ext cx="466725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729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75" b="0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0F172A"/>
                </a:solidFill>
                <a:latin typeface="Arial"/>
                <a:ea typeface="Arial"/>
                <a:cs typeface="Arial"/>
              </a:rPr>
              <a:t>No real licences, credentials, accounts, devices, or equipment</a:t>
            </a:r>
          </a:p>
        </p:txBody>
      </p:sp>
      <p:sp>
        <p:nvSpPr>
          <p:cNvPr id="29" name="limits-list-dot-4">
            <a:extLst xmlns:a="http://schemas.openxmlformats.org/drawingml/2006/main">
              <a:ext uri="{FF2B5EF4-FFF2-40B4-BE49-F238E27FC236}">
                <a16:creationId xmlns:a16="http://schemas.microsoft.com/office/drawing/2014/main" id="{9B777194-A876-439A-BBF8-58C7D8147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4352925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91C1C"/>
          </a:solidFill>
          <a:ln xmlns:a="http://schemas.openxmlformats.org/drawingml/2006/main" w="9525">
            <a:solidFill>
              <a:srgbClr val="B91C1C"/>
            </a:solidFill>
            <a:prstDash val="solid"/>
          </a:ln>
        </p:spPr>
      </p:sp>
      <p:sp>
        <p:nvSpPr>
          <p:cNvPr id="30" name="limits-list-4">
            <a:extLst xmlns:a="http://schemas.openxmlformats.org/drawingml/2006/main">
              <a:ext uri="{FF2B5EF4-FFF2-40B4-BE49-F238E27FC236}">
                <a16:creationId xmlns:a16="http://schemas.microsoft.com/office/drawing/2014/main" id="{7C30AB48-C2A9-462F-9557-15B8CA236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9875" y="4276725"/>
            <a:ext cx="466725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75" b="0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0F172A"/>
                </a:solidFill>
                <a:latin typeface="Arial"/>
                <a:ea typeface="Arial"/>
                <a:cs typeface="Arial"/>
              </a:rPr>
              <a:t>No customer reviews in the reporting window</a:t>
            </a:r>
          </a:p>
        </p:txBody>
      </p:sp>
      <p:sp>
        <p:nvSpPr>
          <p:cNvPr id="31" name="limits-list-dot-5">
            <a:extLst xmlns:a="http://schemas.openxmlformats.org/drawingml/2006/main">
              <a:ext uri="{FF2B5EF4-FFF2-40B4-BE49-F238E27FC236}">
                <a16:creationId xmlns:a16="http://schemas.microsoft.com/office/drawing/2014/main" id="{899B25CB-895E-4688-84D6-F1BF332B85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4886325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91C1C"/>
          </a:solidFill>
          <a:ln xmlns:a="http://schemas.openxmlformats.org/drawingml/2006/main" w="9525">
            <a:solidFill>
              <a:srgbClr val="B91C1C"/>
            </a:solidFill>
            <a:prstDash val="solid"/>
          </a:ln>
        </p:spPr>
      </p:sp>
      <p:sp>
        <p:nvSpPr>
          <p:cNvPr id="32" name="limits-list-5">
            <a:extLst xmlns:a="http://schemas.openxmlformats.org/drawingml/2006/main">
              <a:ext uri="{FF2B5EF4-FFF2-40B4-BE49-F238E27FC236}">
                <a16:creationId xmlns:a16="http://schemas.microsoft.com/office/drawing/2014/main" id="{09A59D65-2980-4127-98B5-D0C702C34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9875" y="4810125"/>
            <a:ext cx="466725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729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75" b="0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0F172A"/>
                </a:solidFill>
                <a:latin typeface="Arial"/>
                <a:ea typeface="Arial"/>
                <a:cs typeface="Arial"/>
              </a:rPr>
              <a:t>Report values illustrate mechanics, not performance at scale</a:t>
            </a:r>
          </a:p>
        </p:txBody>
      </p:sp>
      <p:sp>
        <p:nvSpPr>
          <p:cNvPr id="33" name="footer-11">
            <a:extLst xmlns:a="http://schemas.openxmlformats.org/drawingml/2006/main">
              <a:ext uri="{FF2B5EF4-FFF2-40B4-BE49-F238E27FC236}">
                <a16:creationId xmlns:a16="http://schemas.microsoft.com/office/drawing/2014/main" id="{A798FBB0-515E-458F-8BA2-8F5632D595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62700"/>
            <a:ext cx="781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920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0">
                <a:solidFill>
                  <a:srgbClr val="64748B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64748B"/>
                </a:solidFill>
                <a:latin typeface="Arial"/>
                <a:ea typeface="Arial"/>
                <a:cs typeface="Arial"/>
              </a:rPr>
              <a:t>Kestrel Ridge IT Service Desk | Jira Service Management case study</a:t>
            </a:r>
          </a:p>
        </p:txBody>
      </p:sp>
    </p:spTree>
    <p:extLst>
      <p:ext uri="{BB962C8B-B14F-4D97-AF65-F5344CB8AC3E}">
        <p14:creationId xmlns:p14="http://schemas.microsoft.com/office/powerpoint/2010/main" val="70099110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B1F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closing-accent">
            <a:extLst xmlns:a="http://schemas.openxmlformats.org/drawingml/2006/main">
              <a:ext uri="{FF2B5EF4-FFF2-40B4-BE49-F238E27FC236}">
                <a16:creationId xmlns:a16="http://schemas.microsoft.com/office/drawing/2014/main" id="{88BA5EEA-8FEB-4607-9A08-EFFBE4ED45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D4BF"/>
          </a:solidFill>
          <a:ln xmlns:a="http://schemas.openxmlformats.org/drawingml/2006/main" w="9525">
            <a:solidFill>
              <a:srgbClr val="2DD4BF"/>
            </a:solidFill>
            <a:prstDash val="solid"/>
          </a:ln>
        </p:spPr>
      </p:sp>
      <p:sp>
        <p:nvSpPr>
          <p:cNvPr id="2" name="closing-kicker">
            <a:extLst xmlns:a="http://schemas.openxmlformats.org/drawingml/2006/main">
              <a:ext uri="{FF2B5EF4-FFF2-40B4-BE49-F238E27FC236}">
                <a16:creationId xmlns:a16="http://schemas.microsoft.com/office/drawing/2014/main" id="{2E85DFE8-D40D-4E2F-909A-6E76981F82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80010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1">
                <a:solidFill>
                  <a:srgbClr val="2DD4B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DD4BF"/>
                </a:solidFill>
                <a:latin typeface="Arial"/>
                <a:ea typeface="Arial"/>
                <a:cs typeface="Arial"/>
              </a:rPr>
              <a:t>CLOSING SUMMARY</a:t>
            </a:r>
          </a:p>
        </p:txBody>
      </p:sp>
      <p:sp>
        <p:nvSpPr>
          <p:cNvPr id="3" name="closing-title">
            <a:extLst xmlns:a="http://schemas.openxmlformats.org/drawingml/2006/main">
              <a:ext uri="{FF2B5EF4-FFF2-40B4-BE49-F238E27FC236}">
                <a16:creationId xmlns:a16="http://schemas.microsoft.com/office/drawing/2014/main" id="{A8946CC9-D12A-4AF8-87AE-CEA278896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333500"/>
            <a:ext cx="7810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3522"/>
          </a:bodyPr>
          <a:lstStyle xmlns:a="http://schemas.openxmlformats.org/drawingml/2006/main"/>
          <a:p xmlns:a="http://schemas.openxmlformats.org/drawingml/2006/main">
            <a:pPr algn="l">
              <a:lnSpc>
                <a:spcPct val="94000"/>
              </a:lnSpc>
              <a:buNone/>
              <a:defRPr sz="46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6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 complete support story,</a:t>
            </a:r>
          </a:p>
          <a:p xmlns:a="http://schemas.openxmlformats.org/drawingml/2006/main">
            <a:pPr algn="l">
              <a:lnSpc>
                <a:spcPct val="94000"/>
              </a:lnSpc>
              <a:buNone/>
              <a:defRPr sz="46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6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backed by traceable evidence</a:t>
            </a:r>
          </a:p>
        </p:txBody>
      </p:sp>
      <p:sp>
        <p:nvSpPr>
          <p:cNvPr id="4" name="closing-copy">
            <a:extLst xmlns:a="http://schemas.openxmlformats.org/drawingml/2006/main">
              <a:ext uri="{FF2B5EF4-FFF2-40B4-BE49-F238E27FC236}">
                <a16:creationId xmlns:a16="http://schemas.microsoft.com/office/drawing/2014/main" id="{1B0D2D26-256D-49E6-B5BE-6EA4762E90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181350"/>
            <a:ext cx="7524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892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950" b="0">
                <a:solidFill>
                  <a:srgbClr val="D8E6EF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D8E6EF"/>
                </a:solidFill>
                <a:latin typeface="Arial"/>
                <a:ea typeface="Arial"/>
                <a:cs typeface="Arial"/>
              </a:rPr>
              <a:t>The case study connects customer intake to investigation, approvals, communication, SLA monitoring, queue operations, Resolution automation, knowledge, reporting, and validation.</a:t>
            </a:r>
          </a:p>
        </p:txBody>
      </p:sp>
      <p:sp>
        <p:nvSpPr>
          <p:cNvPr id="5" name="github-band">
            <a:extLst xmlns:a="http://schemas.openxmlformats.org/drawingml/2006/main">
              <a:ext uri="{FF2B5EF4-FFF2-40B4-BE49-F238E27FC236}">
                <a16:creationId xmlns:a16="http://schemas.microsoft.com/office/drawing/2014/main" id="{B6A449A1-C52B-4F60-9E12-89722EC509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619625"/>
            <a:ext cx="10382250" cy="914400"/>
          </a:xfrm>
          <a:prstGeom xmlns:a="http://schemas.openxmlformats.org/drawingml/2006/main" prst="roundRect">
            <a:avLst>
              <a:gd name="adj" fmla="val 1458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A9C8D8"/>
            </a:solidFill>
            <a:prstDash val="solid"/>
          </a:ln>
        </p:spPr>
      </p:sp>
      <p:sp>
        <p:nvSpPr>
          <p:cNvPr id="6" name="github-label">
            <a:extLst xmlns:a="http://schemas.openxmlformats.org/drawingml/2006/main">
              <a:ext uri="{FF2B5EF4-FFF2-40B4-BE49-F238E27FC236}">
                <a16:creationId xmlns:a16="http://schemas.microsoft.com/office/drawing/2014/main" id="{8D3EF591-BC0B-448B-B4E9-CE9E178946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829175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1">
                <a:solidFill>
                  <a:srgbClr val="2DD4B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2DD4BF"/>
                </a:solidFill>
                <a:latin typeface="Arial"/>
                <a:ea typeface="Arial"/>
                <a:cs typeface="Arial"/>
              </a:rPr>
              <a:t>GITHUB REPOSITORY</a:t>
            </a:r>
          </a:p>
        </p:txBody>
      </p:sp>
      <p:sp>
        <p:nvSpPr>
          <p:cNvPr id="7" name="github-link">
            <a:extLst xmlns:a="http://schemas.openxmlformats.org/drawingml/2006/main">
              <a:ext uri="{FF2B5EF4-FFF2-40B4-BE49-F238E27FC236}">
                <a16:creationId xmlns:a16="http://schemas.microsoft.com/office/drawing/2014/main" id="{4F86FB42-6F79-4A81-8B6E-5036D9801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5133975"/>
            <a:ext cx="7429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645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1">
                <a:solidFill>
                  <a:srgbClr val="0B1F33"/>
                </a:solidFill>
                <a:latin typeface="Arial"/>
                <a:ea typeface="Arial"/>
                <a:cs typeface="Arial"/>
              </a:defRPr>
            </a:pPr>
            <a:r>
              <a:rPr sz="1800" b="1" u="sng">
                <a:solidFill>
                  <a:srgbClr val="0B1F33"/>
                </a:solidFill>
                <a:latin typeface="Arial"/>
                <a:ea typeface="Arial"/>
                <a:cs typeface="Arial"/>
                <a:hlinkClick xmlns:r="http://schemas.openxmlformats.org/officeDocument/2006/relationships" r:id="R639fe2275b644fa6"/>
              </a:rPr>
              <a:t>github.com/Chit-Thway/kestrel-ridge-jira-service-desk</a:t>
            </a:r>
          </a:p>
        </p:txBody>
      </p:sp>
      <p:sp>
        <p:nvSpPr>
          <p:cNvPr id="8" name="closing-files">
            <a:extLst xmlns:a="http://schemas.openxmlformats.org/drawingml/2006/main">
              <a:ext uri="{FF2B5EF4-FFF2-40B4-BE49-F238E27FC236}">
                <a16:creationId xmlns:a16="http://schemas.microsoft.com/office/drawing/2014/main" id="{6469BB07-7091-4954-9C60-F144AB47A2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943600"/>
            <a:ext cx="723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75" b="1">
                <a:solidFill>
                  <a:srgbClr val="9DB4C5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9DB4C5"/>
                </a:solidFill>
                <a:latin typeface="Arial"/>
                <a:ea typeface="Arial"/>
                <a:cs typeface="Arial"/>
              </a:rPr>
              <a:t>LinkedIn upload: PDF  |  Editable source: PowerPoint</a:t>
            </a:r>
          </a:p>
        </p:txBody>
      </p:sp>
      <p:sp>
        <p:nvSpPr>
          <p:cNvPr id="9" name="closing-simulation">
            <a:extLst xmlns:a="http://schemas.openxmlformats.org/drawingml/2006/main">
              <a:ext uri="{FF2B5EF4-FFF2-40B4-BE49-F238E27FC236}">
                <a16:creationId xmlns:a16="http://schemas.microsoft.com/office/drawing/2014/main" id="{3BA9BAF9-ABBF-4441-8FEE-B4DCCDF29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5981700"/>
            <a:ext cx="26193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125" b="1">
                <a:solidFill>
                  <a:srgbClr val="9DB4C5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9DB4C5"/>
                </a:solidFill>
                <a:latin typeface="Arial"/>
                <a:ea typeface="Arial"/>
                <a:cs typeface="Arial"/>
              </a:rPr>
              <a:t>FICTIONAL PORTFOLIO SIMULATION</a:t>
            </a:r>
          </a:p>
        </p:txBody>
      </p:sp>
    </p:spTree>
    <p:extLst>
      <p:ext uri="{BB962C8B-B14F-4D97-AF65-F5344CB8AC3E}">
        <p14:creationId xmlns:p14="http://schemas.microsoft.com/office/powerpoint/2010/main" val="398066293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kicker-2">
            <a:extLst xmlns:a="http://schemas.openxmlformats.org/drawingml/2006/main">
              <a:ext uri="{FF2B5EF4-FFF2-40B4-BE49-F238E27FC236}">
                <a16:creationId xmlns:a16="http://schemas.microsoft.com/office/drawing/2014/main" id="{DAC8FCB6-9718-4ACF-AB9D-D35A6422CC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2900"/>
            <a:ext cx="409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1">
                <a:solidFill>
                  <a:srgbClr val="0E7490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E7490"/>
                </a:solidFill>
                <a:latin typeface="Arial"/>
                <a:ea typeface="Arial"/>
                <a:cs typeface="Arial"/>
              </a:rPr>
              <a:t>BUSINESS SCENARIO</a:t>
            </a:r>
          </a:p>
        </p:txBody>
      </p:sp>
      <p:sp>
        <p:nvSpPr>
          <p:cNvPr id="2" name="title-2">
            <a:extLst xmlns:a="http://schemas.openxmlformats.org/drawingml/2006/main">
              <a:ext uri="{FF2B5EF4-FFF2-40B4-BE49-F238E27FC236}">
                <a16:creationId xmlns:a16="http://schemas.microsoft.com/office/drawing/2014/main" id="{FA60E98D-5FB9-4FB6-BBEA-F944FB1D5A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8175"/>
            <a:ext cx="108204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645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600" b="1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F172A"/>
                </a:solidFill>
                <a:latin typeface="Arial"/>
                <a:ea typeface="Arial"/>
                <a:cs typeface="Arial"/>
              </a:rPr>
              <a:t>The objective: make broad IT needs traceable</a:t>
            </a:r>
          </a:p>
        </p:txBody>
      </p:sp>
      <p:sp>
        <p:nvSpPr>
          <p:cNvPr id="3" name="title-rule-2">
            <a:extLst xmlns:a="http://schemas.openxmlformats.org/drawingml/2006/main">
              <a:ext uri="{FF2B5EF4-FFF2-40B4-BE49-F238E27FC236}">
                <a16:creationId xmlns:a16="http://schemas.microsoft.com/office/drawing/2014/main" id="{55879A6F-9213-499C-BD6B-43EA090FDA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95400"/>
            <a:ext cx="8953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E7490"/>
          </a:solidFill>
          <a:ln xmlns:a="http://schemas.openxmlformats.org/drawingml/2006/main" w="9525">
            <a:solidFill>
              <a:srgbClr val="0E7490"/>
            </a:solidFill>
            <a:prstDash val="solid"/>
          </a:ln>
        </p:spPr>
      </p:sp>
      <p:sp>
        <p:nvSpPr>
          <p:cNvPr id="4" name="simulation-label-2">
            <a:extLst xmlns:a="http://schemas.openxmlformats.org/drawingml/2006/main">
              <a:ext uri="{FF2B5EF4-FFF2-40B4-BE49-F238E27FC236}">
                <a16:creationId xmlns:a16="http://schemas.microsoft.com/office/drawing/2014/main" id="{0636170F-260C-4A98-94C3-9B287BD633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000"/>
            <a:ext cx="3476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9206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050" b="1">
                <a:solidFill>
                  <a:srgbClr val="475569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475569"/>
                </a:solidFill>
                <a:latin typeface="Arial"/>
                <a:ea typeface="Arial"/>
                <a:cs typeface="Arial"/>
              </a:rPr>
              <a:t>FICTIONAL PORTFOLIO SIMULATION</a:t>
            </a:r>
          </a:p>
        </p:txBody>
      </p:sp>
      <p:sp>
        <p:nvSpPr>
          <p:cNvPr id="5" name="page-2">
            <a:extLst xmlns:a="http://schemas.openxmlformats.org/drawingml/2006/main">
              <a:ext uri="{FF2B5EF4-FFF2-40B4-BE49-F238E27FC236}">
                <a16:creationId xmlns:a16="http://schemas.microsoft.com/office/drawing/2014/main" id="{EEC68E01-A8F2-40FC-9665-96E817FB2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362700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9206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050" b="1">
                <a:solidFill>
                  <a:srgbClr val="475569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475569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6" name="scenario-body">
            <a:extLst xmlns:a="http://schemas.openxmlformats.org/drawingml/2006/main">
              <a:ext uri="{FF2B5EF4-FFF2-40B4-BE49-F238E27FC236}">
                <a16:creationId xmlns:a16="http://schemas.microsoft.com/office/drawing/2014/main" id="{2DE07B45-54FC-4180-A7BE-0606F82615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4953000" cy="1190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930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>
                <a:solidFill>
                  <a:srgbClr val="0B1F33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B1F33"/>
                </a:solidFill>
                <a:latin typeface="Arial"/>
                <a:ea typeface="Arial"/>
                <a:cs typeface="Arial"/>
              </a:rPr>
              <a:t>Kestrel Ridge is a fictional organisation whose staff need one clear path for account, access, software, device, employee-lifecycle, and business-application support.</a:t>
            </a:r>
          </a:p>
        </p:txBody>
      </p:sp>
      <p:sp>
        <p:nvSpPr>
          <p:cNvPr id="7" name="scenario-vertical">
            <a:extLst xmlns:a="http://schemas.openxmlformats.org/drawingml/2006/main">
              <a:ext uri="{FF2B5EF4-FFF2-40B4-BE49-F238E27FC236}">
                <a16:creationId xmlns:a16="http://schemas.microsoft.com/office/drawing/2014/main" id="{004598EE-C1CE-4F82-AC68-782F9B22C3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1676400"/>
            <a:ext cx="38100" cy="390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2E8F0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sp>
        <p:nvSpPr>
          <p:cNvPr id="8" name="objective-label">
            <a:extLst xmlns:a="http://schemas.openxmlformats.org/drawingml/2006/main">
              <a:ext uri="{FF2B5EF4-FFF2-40B4-BE49-F238E27FC236}">
                <a16:creationId xmlns:a16="http://schemas.microsoft.com/office/drawing/2014/main" id="{FE021275-DD37-497B-A198-C3A7B5E45C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1676400"/>
            <a:ext cx="3048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1">
                <a:solidFill>
                  <a:srgbClr val="0E7490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E7490"/>
                </a:solidFill>
                <a:latin typeface="Arial"/>
                <a:ea typeface="Arial"/>
                <a:cs typeface="Arial"/>
              </a:rPr>
              <a:t>SERVICE-DESK OBJECTIVE</a:t>
            </a:r>
          </a:p>
        </p:txBody>
      </p:sp>
      <p:sp>
        <p:nvSpPr>
          <p:cNvPr id="9" name="objective-list-dot-0">
            <a:extLst xmlns:a="http://schemas.openxmlformats.org/drawingml/2006/main">
              <a:ext uri="{FF2B5EF4-FFF2-40B4-BE49-F238E27FC236}">
                <a16:creationId xmlns:a16="http://schemas.microsoft.com/office/drawing/2014/main" id="{D50A0E36-FED0-401D-A876-C8E768C39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2219325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E7490"/>
          </a:solidFill>
          <a:ln xmlns:a="http://schemas.openxmlformats.org/drawingml/2006/main" w="9525">
            <a:solidFill>
              <a:srgbClr val="0E7490"/>
            </a:solidFill>
            <a:prstDash val="solid"/>
          </a:ln>
        </p:spPr>
      </p:sp>
      <p:sp>
        <p:nvSpPr>
          <p:cNvPr id="10" name="objective-list-0">
            <a:extLst xmlns:a="http://schemas.openxmlformats.org/drawingml/2006/main">
              <a:ext uri="{FF2B5EF4-FFF2-40B4-BE49-F238E27FC236}">
                <a16:creationId xmlns:a16="http://schemas.microsoft.com/office/drawing/2014/main" id="{6801334B-79F1-4FFE-AAAB-7C5FBBF76E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9875" y="2143125"/>
            <a:ext cx="4667250" cy="600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50" b="0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F172A"/>
                </a:solidFill>
                <a:latin typeface="Arial"/>
                <a:ea typeface="Arial"/>
                <a:cs typeface="Arial"/>
              </a:rPr>
              <a:t>Collect the right context before an agent begins work.</a:t>
            </a:r>
          </a:p>
        </p:txBody>
      </p:sp>
      <p:sp>
        <p:nvSpPr>
          <p:cNvPr id="11" name="objective-list-dot-1">
            <a:extLst xmlns:a="http://schemas.openxmlformats.org/drawingml/2006/main">
              <a:ext uri="{FF2B5EF4-FFF2-40B4-BE49-F238E27FC236}">
                <a16:creationId xmlns:a16="http://schemas.microsoft.com/office/drawing/2014/main" id="{16D9128B-8FBE-4DC6-9276-415CB82990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2867025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E7490"/>
          </a:solidFill>
          <a:ln xmlns:a="http://schemas.openxmlformats.org/drawingml/2006/main" w="9525">
            <a:solidFill>
              <a:srgbClr val="0E7490"/>
            </a:solidFill>
            <a:prstDash val="solid"/>
          </a:ln>
        </p:spPr>
      </p:sp>
      <p:sp>
        <p:nvSpPr>
          <p:cNvPr id="12" name="objective-list-1">
            <a:extLst xmlns:a="http://schemas.openxmlformats.org/drawingml/2006/main">
              <a:ext uri="{FF2B5EF4-FFF2-40B4-BE49-F238E27FC236}">
                <a16:creationId xmlns:a16="http://schemas.microsoft.com/office/drawing/2014/main" id="{C6B3D2FF-1A4C-4BC9-8C9C-E1216F98A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9875" y="2790825"/>
            <a:ext cx="4667250" cy="600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50" b="0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F172A"/>
                </a:solidFill>
                <a:latin typeface="Arial"/>
                <a:ea typeface="Arial"/>
                <a:cs typeface="Arial"/>
              </a:rPr>
              <a:t>Separate internal investigation from public customer communication.</a:t>
            </a:r>
          </a:p>
        </p:txBody>
      </p:sp>
      <p:sp>
        <p:nvSpPr>
          <p:cNvPr id="13" name="objective-list-dot-2">
            <a:extLst xmlns:a="http://schemas.openxmlformats.org/drawingml/2006/main">
              <a:ext uri="{FF2B5EF4-FFF2-40B4-BE49-F238E27FC236}">
                <a16:creationId xmlns:a16="http://schemas.microsoft.com/office/drawing/2014/main" id="{BB1F5552-A96C-4119-BCFD-EF010284E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3514725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E7490"/>
          </a:solidFill>
          <a:ln xmlns:a="http://schemas.openxmlformats.org/drawingml/2006/main" w="9525">
            <a:solidFill>
              <a:srgbClr val="0E7490"/>
            </a:solidFill>
            <a:prstDash val="solid"/>
          </a:ln>
        </p:spPr>
      </p:sp>
      <p:sp>
        <p:nvSpPr>
          <p:cNvPr id="14" name="objective-list-2">
            <a:extLst xmlns:a="http://schemas.openxmlformats.org/drawingml/2006/main">
              <a:ext uri="{FF2B5EF4-FFF2-40B4-BE49-F238E27FC236}">
                <a16:creationId xmlns:a16="http://schemas.microsoft.com/office/drawing/2014/main" id="{7097D8C3-98DC-44DC-BFCB-2C0B667D6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9875" y="3438525"/>
            <a:ext cx="4667250" cy="600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50" b="0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F172A"/>
                </a:solidFill>
                <a:latin typeface="Arial"/>
                <a:ea typeface="Arial"/>
                <a:cs typeface="Arial"/>
              </a:rPr>
              <a:t>Control governed work through approvals and least-privilege scope.</a:t>
            </a:r>
          </a:p>
        </p:txBody>
      </p:sp>
      <p:sp>
        <p:nvSpPr>
          <p:cNvPr id="15" name="objective-list-dot-3">
            <a:extLst xmlns:a="http://schemas.openxmlformats.org/drawingml/2006/main">
              <a:ext uri="{FF2B5EF4-FFF2-40B4-BE49-F238E27FC236}">
                <a16:creationId xmlns:a16="http://schemas.microsoft.com/office/drawing/2014/main" id="{1F1C373D-8A9D-46A4-B9C3-B3454EAC4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4162425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E7490"/>
          </a:solidFill>
          <a:ln xmlns:a="http://schemas.openxmlformats.org/drawingml/2006/main" w="9525">
            <a:solidFill>
              <a:srgbClr val="0E7490"/>
            </a:solidFill>
            <a:prstDash val="solid"/>
          </a:ln>
        </p:spPr>
      </p:sp>
      <p:sp>
        <p:nvSpPr>
          <p:cNvPr id="16" name="objective-list-3">
            <a:extLst xmlns:a="http://schemas.openxmlformats.org/drawingml/2006/main">
              <a:ext uri="{FF2B5EF4-FFF2-40B4-BE49-F238E27FC236}">
                <a16:creationId xmlns:a16="http://schemas.microsoft.com/office/drawing/2014/main" id="{54EB1373-A66E-4B42-A897-AD2878026E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9875" y="4086225"/>
            <a:ext cx="4667250" cy="600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50" b="0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F172A"/>
                </a:solidFill>
                <a:latin typeface="Arial"/>
                <a:ea typeface="Arial"/>
                <a:cs typeface="Arial"/>
              </a:rPr>
              <a:t>Expose active work, SLA risk, completed work, and report outcomes.</a:t>
            </a:r>
          </a:p>
        </p:txBody>
      </p:sp>
      <p:sp>
        <p:nvSpPr>
          <p:cNvPr id="17" name="objective-list-dot-4">
            <a:extLst xmlns:a="http://schemas.openxmlformats.org/drawingml/2006/main">
              <a:ext uri="{FF2B5EF4-FFF2-40B4-BE49-F238E27FC236}">
                <a16:creationId xmlns:a16="http://schemas.microsoft.com/office/drawing/2014/main" id="{865285E0-3806-4A94-8AB2-2B479C2C67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4810125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E7490"/>
          </a:solidFill>
          <a:ln xmlns:a="http://schemas.openxmlformats.org/drawingml/2006/main" w="9525">
            <a:solidFill>
              <a:srgbClr val="0E7490"/>
            </a:solidFill>
            <a:prstDash val="solid"/>
          </a:ln>
        </p:spPr>
      </p:sp>
      <p:sp>
        <p:nvSpPr>
          <p:cNvPr id="18" name="objective-list-4">
            <a:extLst xmlns:a="http://schemas.openxmlformats.org/drawingml/2006/main">
              <a:ext uri="{FF2B5EF4-FFF2-40B4-BE49-F238E27FC236}">
                <a16:creationId xmlns:a16="http://schemas.microsoft.com/office/drawing/2014/main" id="{FC1C0156-2A04-4CB3-A70E-2C05D774D3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9875" y="4733925"/>
            <a:ext cx="4667250" cy="600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650" b="0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F172A"/>
                </a:solidFill>
                <a:latin typeface="Arial"/>
                <a:ea typeface="Arial"/>
                <a:cs typeface="Arial"/>
              </a:rPr>
              <a:t>Validate workflow and data integrity through repeatable test scenarios.</a:t>
            </a:r>
          </a:p>
        </p:txBody>
      </p:sp>
      <p:sp>
        <p:nvSpPr>
          <p:cNvPr id="19" name="scenario-band">
            <a:extLst xmlns:a="http://schemas.openxmlformats.org/drawingml/2006/main">
              <a:ext uri="{FF2B5EF4-FFF2-40B4-BE49-F238E27FC236}">
                <a16:creationId xmlns:a16="http://schemas.microsoft.com/office/drawing/2014/main" id="{62D67E51-D358-4DCE-B3F6-97B9E102A6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72050"/>
            <a:ext cx="49530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1F5F9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sp>
        <p:nvSpPr>
          <p:cNvPr id="20" name="scenario-band-text">
            <a:extLst xmlns:a="http://schemas.openxmlformats.org/drawingml/2006/main">
              <a:ext uri="{FF2B5EF4-FFF2-40B4-BE49-F238E27FC236}">
                <a16:creationId xmlns:a16="http://schemas.microsoft.com/office/drawing/2014/main" id="{A9A6FC86-5FF9-4A26-9F02-945BEA8C1B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162550"/>
            <a:ext cx="45339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7295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>
                <a:solidFill>
                  <a:srgbClr val="0B1F3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1F33"/>
                </a:solidFill>
                <a:latin typeface="Arial"/>
                <a:ea typeface="Arial"/>
                <a:cs typeface="Arial"/>
              </a:rPr>
              <a:t>Result: a compact, evidence-led simulation that connects portal design, operational workflow, automation, knowledge, and reporting.</a:t>
            </a:r>
          </a:p>
        </p:txBody>
      </p:sp>
      <p:sp>
        <p:nvSpPr>
          <p:cNvPr id="21" name="footer-2">
            <a:extLst xmlns:a="http://schemas.openxmlformats.org/drawingml/2006/main">
              <a:ext uri="{FF2B5EF4-FFF2-40B4-BE49-F238E27FC236}">
                <a16:creationId xmlns:a16="http://schemas.microsoft.com/office/drawing/2014/main" id="{C977E6D1-949B-41C4-82B7-DA15F1DC67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62700"/>
            <a:ext cx="781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920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0">
                <a:solidFill>
                  <a:srgbClr val="64748B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64748B"/>
                </a:solidFill>
                <a:latin typeface="Arial"/>
                <a:ea typeface="Arial"/>
                <a:cs typeface="Arial"/>
              </a:rPr>
              <a:t>Kestrel Ridge IT Service Desk | Jira Service Management case study</a:t>
            </a:r>
          </a:p>
        </p:txBody>
      </p:sp>
    </p:spTree>
    <p:extLst>
      <p:ext uri="{BB962C8B-B14F-4D97-AF65-F5344CB8AC3E}">
        <p14:creationId xmlns:p14="http://schemas.microsoft.com/office/powerpoint/2010/main" val="140589920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1F5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kicker-3">
            <a:extLst xmlns:a="http://schemas.openxmlformats.org/drawingml/2006/main">
              <a:ext uri="{FF2B5EF4-FFF2-40B4-BE49-F238E27FC236}">
                <a16:creationId xmlns:a16="http://schemas.microsoft.com/office/drawing/2014/main" id="{2E53B547-4054-4AFD-8317-03D3C415A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2900"/>
            <a:ext cx="409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1">
                <a:solidFill>
                  <a:srgbClr val="0E7490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E7490"/>
                </a:solidFill>
                <a:latin typeface="Arial"/>
                <a:ea typeface="Arial"/>
                <a:cs typeface="Arial"/>
              </a:rPr>
              <a:t>CUSTOMER PORTAL AND STRUCTURED INTAKE</a:t>
            </a:r>
          </a:p>
        </p:txBody>
      </p:sp>
      <p:sp>
        <p:nvSpPr>
          <p:cNvPr id="2" name="title-3">
            <a:extLst xmlns:a="http://schemas.openxmlformats.org/drawingml/2006/main">
              <a:ext uri="{FF2B5EF4-FFF2-40B4-BE49-F238E27FC236}">
                <a16:creationId xmlns:a16="http://schemas.microsoft.com/office/drawing/2014/main" id="{861F8ED6-D3A5-42C9-957F-78F6263D5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8175"/>
            <a:ext cx="108204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182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600" b="1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F172A"/>
                </a:solidFill>
                <a:latin typeface="Arial"/>
                <a:ea typeface="Arial"/>
                <a:cs typeface="Arial"/>
              </a:rPr>
              <a:t>Four portal groups make the right support path easier to find</a:t>
            </a:r>
          </a:p>
        </p:txBody>
      </p:sp>
      <p:sp>
        <p:nvSpPr>
          <p:cNvPr id="3" name="title-rule-3">
            <a:extLst xmlns:a="http://schemas.openxmlformats.org/drawingml/2006/main">
              <a:ext uri="{FF2B5EF4-FFF2-40B4-BE49-F238E27FC236}">
                <a16:creationId xmlns:a16="http://schemas.microsoft.com/office/drawing/2014/main" id="{FF5B1493-5507-47A3-B511-46A929C17F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95400"/>
            <a:ext cx="8953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E7490"/>
          </a:solidFill>
          <a:ln xmlns:a="http://schemas.openxmlformats.org/drawingml/2006/main" w="9525">
            <a:solidFill>
              <a:srgbClr val="0E7490"/>
            </a:solidFill>
            <a:prstDash val="solid"/>
          </a:ln>
        </p:spPr>
      </p:sp>
      <p:sp>
        <p:nvSpPr>
          <p:cNvPr id="4" name="simulation-label-3">
            <a:extLst xmlns:a="http://schemas.openxmlformats.org/drawingml/2006/main">
              <a:ext uri="{FF2B5EF4-FFF2-40B4-BE49-F238E27FC236}">
                <a16:creationId xmlns:a16="http://schemas.microsoft.com/office/drawing/2014/main" id="{911730B6-D1F1-4B66-9AD5-1D4C0C99CB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000"/>
            <a:ext cx="3476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9206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050" b="1">
                <a:solidFill>
                  <a:srgbClr val="475569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475569"/>
                </a:solidFill>
                <a:latin typeface="Arial"/>
                <a:ea typeface="Arial"/>
                <a:cs typeface="Arial"/>
              </a:rPr>
              <a:t>FICTIONAL PORTFOLIO SIMULATION</a:t>
            </a:r>
          </a:p>
        </p:txBody>
      </p:sp>
      <p:sp>
        <p:nvSpPr>
          <p:cNvPr id="5" name="page-3">
            <a:extLst xmlns:a="http://schemas.openxmlformats.org/drawingml/2006/main">
              <a:ext uri="{FF2B5EF4-FFF2-40B4-BE49-F238E27FC236}">
                <a16:creationId xmlns:a16="http://schemas.microsoft.com/office/drawing/2014/main" id="{CF2D6C89-BFD2-4860-B4A2-BCD7C0B694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362700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9206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050" b="1">
                <a:solidFill>
                  <a:srgbClr val="475569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475569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6" name="portal-copy">
            <a:extLst xmlns:a="http://schemas.openxmlformats.org/drawingml/2006/main">
              <a:ext uri="{FF2B5EF4-FFF2-40B4-BE49-F238E27FC236}">
                <a16:creationId xmlns:a16="http://schemas.microsoft.com/office/drawing/2014/main" id="{69D67812-50BD-438A-92BD-FE0340331B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32385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101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75" b="1">
                <a:solidFill>
                  <a:srgbClr val="0B1F33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B1F33"/>
                </a:solidFill>
                <a:latin typeface="Arial"/>
                <a:ea typeface="Arial"/>
                <a:cs typeface="Arial"/>
              </a:rPr>
              <a:t>Eight portal request types use plain-language labels. A separate Email request channel brings the configured total to nine.</a:t>
            </a:r>
          </a:p>
        </p:txBody>
      </p:sp>
      <p:sp>
        <p:nvSpPr>
          <p:cNvPr id="7" name="portal-bullets-dot-0">
            <a:extLst xmlns:a="http://schemas.openxmlformats.org/drawingml/2006/main">
              <a:ext uri="{FF2B5EF4-FFF2-40B4-BE49-F238E27FC236}">
                <a16:creationId xmlns:a16="http://schemas.microsoft.com/office/drawing/2014/main" id="{BFA3FA20-B76E-4D18-8D8F-455EAB0A08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24200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E7490"/>
          </a:solidFill>
          <a:ln xmlns:a="http://schemas.openxmlformats.org/drawingml/2006/main" w="9525">
            <a:solidFill>
              <a:srgbClr val="0E7490"/>
            </a:solidFill>
            <a:prstDash val="solid"/>
          </a:ln>
        </p:spPr>
      </p:sp>
      <p:sp>
        <p:nvSpPr>
          <p:cNvPr id="8" name="portal-bullets-0">
            <a:extLst xmlns:a="http://schemas.openxmlformats.org/drawingml/2006/main">
              <a:ext uri="{FF2B5EF4-FFF2-40B4-BE49-F238E27FC236}">
                <a16:creationId xmlns:a16="http://schemas.microsoft.com/office/drawing/2014/main" id="{73C93F22-9D48-47FE-A048-0B4B28631E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048000"/>
            <a:ext cx="3048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75" b="0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0F172A"/>
                </a:solidFill>
                <a:latin typeface="Arial"/>
                <a:ea typeface="Arial"/>
                <a:cs typeface="Arial"/>
              </a:rPr>
              <a:t>IT Help &amp; Questions</a:t>
            </a:r>
          </a:p>
        </p:txBody>
      </p:sp>
      <p:sp>
        <p:nvSpPr>
          <p:cNvPr id="9" name="portal-bullets-dot-1">
            <a:extLst xmlns:a="http://schemas.openxmlformats.org/drawingml/2006/main">
              <a:ext uri="{FF2B5EF4-FFF2-40B4-BE49-F238E27FC236}">
                <a16:creationId xmlns:a16="http://schemas.microsoft.com/office/drawing/2014/main" id="{ED134C63-F634-41CD-BA02-1ACCF344A7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48075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E7490"/>
          </a:solidFill>
          <a:ln xmlns:a="http://schemas.openxmlformats.org/drawingml/2006/main" w="9525">
            <a:solidFill>
              <a:srgbClr val="0E7490"/>
            </a:solidFill>
            <a:prstDash val="solid"/>
          </a:ln>
        </p:spPr>
      </p:sp>
      <p:sp>
        <p:nvSpPr>
          <p:cNvPr id="10" name="portal-bullets-1">
            <a:extLst xmlns:a="http://schemas.openxmlformats.org/drawingml/2006/main">
              <a:ext uri="{FF2B5EF4-FFF2-40B4-BE49-F238E27FC236}">
                <a16:creationId xmlns:a16="http://schemas.microsoft.com/office/drawing/2014/main" id="{C2248612-8B8D-43D7-9E72-D7F5758930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571875"/>
            <a:ext cx="3048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75" b="0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0F172A"/>
                </a:solidFill>
                <a:latin typeface="Arial"/>
                <a:ea typeface="Arial"/>
                <a:cs typeface="Arial"/>
              </a:rPr>
              <a:t>Accounts &amp; Access</a:t>
            </a:r>
          </a:p>
        </p:txBody>
      </p:sp>
      <p:sp>
        <p:nvSpPr>
          <p:cNvPr id="11" name="portal-bullets-dot-2">
            <a:extLst xmlns:a="http://schemas.openxmlformats.org/drawingml/2006/main">
              <a:ext uri="{FF2B5EF4-FFF2-40B4-BE49-F238E27FC236}">
                <a16:creationId xmlns:a16="http://schemas.microsoft.com/office/drawing/2014/main" id="{FD6705BD-8C92-43A1-BA64-82F02C2FCC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71950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E7490"/>
          </a:solidFill>
          <a:ln xmlns:a="http://schemas.openxmlformats.org/drawingml/2006/main" w="9525">
            <a:solidFill>
              <a:srgbClr val="0E7490"/>
            </a:solidFill>
            <a:prstDash val="solid"/>
          </a:ln>
        </p:spPr>
      </p:sp>
      <p:sp>
        <p:nvSpPr>
          <p:cNvPr id="12" name="portal-bullets-2">
            <a:extLst xmlns:a="http://schemas.openxmlformats.org/drawingml/2006/main">
              <a:ext uri="{FF2B5EF4-FFF2-40B4-BE49-F238E27FC236}">
                <a16:creationId xmlns:a16="http://schemas.microsoft.com/office/drawing/2014/main" id="{984C3992-6A89-413F-86E4-6B36EE131A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095750"/>
            <a:ext cx="3048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75" b="0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0F172A"/>
                </a:solidFill>
                <a:latin typeface="Arial"/>
                <a:ea typeface="Arial"/>
                <a:cs typeface="Arial"/>
              </a:rPr>
              <a:t>Software &amp; Devices</a:t>
            </a:r>
          </a:p>
        </p:txBody>
      </p:sp>
      <p:sp>
        <p:nvSpPr>
          <p:cNvPr id="13" name="portal-bullets-dot-3">
            <a:extLst xmlns:a="http://schemas.openxmlformats.org/drawingml/2006/main">
              <a:ext uri="{FF2B5EF4-FFF2-40B4-BE49-F238E27FC236}">
                <a16:creationId xmlns:a16="http://schemas.microsoft.com/office/drawing/2014/main" id="{2EBB5A56-15EC-42F9-9273-41600A8269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95825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E7490"/>
          </a:solidFill>
          <a:ln xmlns:a="http://schemas.openxmlformats.org/drawingml/2006/main" w="9525">
            <a:solidFill>
              <a:srgbClr val="0E7490"/>
            </a:solidFill>
            <a:prstDash val="solid"/>
          </a:ln>
        </p:spPr>
      </p:sp>
      <p:sp>
        <p:nvSpPr>
          <p:cNvPr id="14" name="portal-bullets-3">
            <a:extLst xmlns:a="http://schemas.openxmlformats.org/drawingml/2006/main">
              <a:ext uri="{FF2B5EF4-FFF2-40B4-BE49-F238E27FC236}">
                <a16:creationId xmlns:a16="http://schemas.microsoft.com/office/drawing/2014/main" id="{76B87801-C415-4D1F-83BE-0F9B26E732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619625"/>
            <a:ext cx="3048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4000"/>
              </a:lnSpc>
              <a:buNone/>
              <a:defRPr sz="1575" b="0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0F172A"/>
                </a:solidFill>
                <a:latin typeface="Arial"/>
                <a:ea typeface="Arial"/>
                <a:cs typeface="Arial"/>
              </a:rPr>
              <a:t>Employee Lifecycle</a:t>
            </a:r>
          </a:p>
        </p:txBody>
      </p:sp>
      <p:sp>
        <p:nvSpPr>
          <p:cNvPr id="15" name="portal-caption">
            <a:extLst xmlns:a="http://schemas.openxmlformats.org/drawingml/2006/main">
              <a:ext uri="{FF2B5EF4-FFF2-40B4-BE49-F238E27FC236}">
                <a16:creationId xmlns:a16="http://schemas.microsoft.com/office/drawing/2014/main" id="{9E85B718-E912-41FB-B2D3-EB44431F01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67325"/>
            <a:ext cx="3238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726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425" b="0">
                <a:solidFill>
                  <a:srgbClr val="475569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475569"/>
                </a:solidFill>
                <a:latin typeface="Arial"/>
                <a:ea typeface="Arial"/>
                <a:cs typeface="Arial"/>
              </a:rPr>
              <a:t>Structured forms reduce follow-up by capturing impact, scope, approval, systems, and equipment details at intake.</a:t>
            </a:r>
          </a:p>
        </p:txBody>
      </p:sp>
      <p:sp>
        <p:nvSpPr>
          <p:cNvPr id="16" name="portal-image-frame">
            <a:extLst xmlns:a="http://schemas.openxmlformats.org/drawingml/2006/main">
              <a:ext uri="{FF2B5EF4-FFF2-40B4-BE49-F238E27FC236}">
                <a16:creationId xmlns:a16="http://schemas.microsoft.com/office/drawing/2014/main" id="{D993BF61-2D61-4B4B-88F7-242068CD5B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4825" y="1590675"/>
            <a:ext cx="7239000" cy="4400550"/>
          </a:xfrm>
          <a:prstGeom xmlns:a="http://schemas.openxmlformats.org/drawingml/2006/main" prst="roundRect">
            <a:avLst>
              <a:gd name="adj" fmla="val 259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0a0f6a6afcb4aca"/>
          <a:stretch xmlns:a="http://schemas.openxmlformats.org/drawingml/2006/main"/>
        </p:blipFill>
        <p:spPr>
          <a:xfrm xmlns:a="http://schemas.openxmlformats.org/drawingml/2006/main">
            <a:off x="4869294" y="1638300"/>
            <a:ext cx="6130063" cy="4305300"/>
          </a:xfrm>
          <a:prstGeom xmlns:a="http://schemas.openxmlformats.org/drawingml/2006/main" prst="roundRect">
            <a:avLst>
              <a:gd name="adj" fmla="val 1770"/>
            </a:avLst>
          </a:prstGeom>
        </p:spPr>
      </p:pic>
      <p:sp>
        <p:nvSpPr>
          <p:cNvPr id="18" name="footer-3">
            <a:extLst xmlns:a="http://schemas.openxmlformats.org/drawingml/2006/main">
              <a:ext uri="{FF2B5EF4-FFF2-40B4-BE49-F238E27FC236}">
                <a16:creationId xmlns:a16="http://schemas.microsoft.com/office/drawing/2014/main" id="{A52C8210-2E19-4996-9A3D-56776C3B79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62700"/>
            <a:ext cx="781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920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0">
                <a:solidFill>
                  <a:srgbClr val="64748B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64748B"/>
                </a:solidFill>
                <a:latin typeface="Arial"/>
                <a:ea typeface="Arial"/>
                <a:cs typeface="Arial"/>
              </a:rPr>
              <a:t>Kestrel Ridge IT Service Desk | Jira Service Management case study</a:t>
            </a:r>
          </a:p>
        </p:txBody>
      </p:sp>
    </p:spTree>
    <p:extLst>
      <p:ext uri="{BB962C8B-B14F-4D97-AF65-F5344CB8AC3E}">
        <p14:creationId xmlns:p14="http://schemas.microsoft.com/office/powerpoint/2010/main" val="131428197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kicker-4">
            <a:extLst xmlns:a="http://schemas.openxmlformats.org/drawingml/2006/main">
              <a:ext uri="{FF2B5EF4-FFF2-40B4-BE49-F238E27FC236}">
                <a16:creationId xmlns:a16="http://schemas.microsoft.com/office/drawing/2014/main" id="{89C586F0-6A0A-4C31-AD46-E5D0E2EE92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2900"/>
            <a:ext cx="409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1">
                <a:solidFill>
                  <a:srgbClr val="0E7490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E7490"/>
                </a:solidFill>
                <a:latin typeface="Arial"/>
                <a:ea typeface="Arial"/>
                <a:cs typeface="Arial"/>
              </a:rPr>
              <a:t>NEW EMPLOYEE ONBOARDING FORM</a:t>
            </a:r>
          </a:p>
        </p:txBody>
      </p:sp>
      <p:sp>
        <p:nvSpPr>
          <p:cNvPr id="2" name="title-4">
            <a:extLst xmlns:a="http://schemas.openxmlformats.org/drawingml/2006/main">
              <a:ext uri="{FF2B5EF4-FFF2-40B4-BE49-F238E27FC236}">
                <a16:creationId xmlns:a16="http://schemas.microsoft.com/office/drawing/2014/main" id="{D0EFEDB3-AC7A-4DFF-9D1C-A4F208CD8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8175"/>
            <a:ext cx="108204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077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600" b="1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F172A"/>
                </a:solidFill>
                <a:latin typeface="Arial"/>
                <a:ea typeface="Arial"/>
                <a:cs typeface="Arial"/>
              </a:rPr>
              <a:t>Onboarding structures identity, access, and equipment intake</a:t>
            </a:r>
          </a:p>
        </p:txBody>
      </p:sp>
      <p:sp>
        <p:nvSpPr>
          <p:cNvPr id="3" name="title-rule-4">
            <a:extLst xmlns:a="http://schemas.openxmlformats.org/drawingml/2006/main">
              <a:ext uri="{FF2B5EF4-FFF2-40B4-BE49-F238E27FC236}">
                <a16:creationId xmlns:a16="http://schemas.microsoft.com/office/drawing/2014/main" id="{8CC510F6-AAD7-4D19-85BF-703CBD5B49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95400"/>
            <a:ext cx="8953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E7490"/>
          </a:solidFill>
          <a:ln xmlns:a="http://schemas.openxmlformats.org/drawingml/2006/main" w="9525">
            <a:solidFill>
              <a:srgbClr val="0E7490"/>
            </a:solidFill>
            <a:prstDash val="solid"/>
          </a:ln>
        </p:spPr>
      </p:sp>
      <p:sp>
        <p:nvSpPr>
          <p:cNvPr id="4" name="simulation-label-4">
            <a:extLst xmlns:a="http://schemas.openxmlformats.org/drawingml/2006/main">
              <a:ext uri="{FF2B5EF4-FFF2-40B4-BE49-F238E27FC236}">
                <a16:creationId xmlns:a16="http://schemas.microsoft.com/office/drawing/2014/main" id="{04811EBD-413C-48D0-971B-05E6E10533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000"/>
            <a:ext cx="3476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9206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050" b="1">
                <a:solidFill>
                  <a:srgbClr val="475569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475569"/>
                </a:solidFill>
                <a:latin typeface="Arial"/>
                <a:ea typeface="Arial"/>
                <a:cs typeface="Arial"/>
              </a:rPr>
              <a:t>FICTIONAL PORTFOLIO SIMULATION</a:t>
            </a:r>
          </a:p>
        </p:txBody>
      </p:sp>
      <p:sp>
        <p:nvSpPr>
          <p:cNvPr id="5" name="page-4">
            <a:extLst xmlns:a="http://schemas.openxmlformats.org/drawingml/2006/main">
              <a:ext uri="{FF2B5EF4-FFF2-40B4-BE49-F238E27FC236}">
                <a16:creationId xmlns:a16="http://schemas.microsoft.com/office/drawing/2014/main" id="{27628730-7CBB-4C2A-9751-373F013104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362700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9206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050" b="1">
                <a:solidFill>
                  <a:srgbClr val="475569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475569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6" name="onboard-identity-frame">
            <a:extLst xmlns:a="http://schemas.openxmlformats.org/drawingml/2006/main">
              <a:ext uri="{FF2B5EF4-FFF2-40B4-BE49-F238E27FC236}">
                <a16:creationId xmlns:a16="http://schemas.microsoft.com/office/drawing/2014/main" id="{5EDC56E6-C9CE-4DCD-A6CE-F186656C04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1609725"/>
            <a:ext cx="5048250" cy="4210050"/>
          </a:xfrm>
          <a:prstGeom xmlns:a="http://schemas.openxmlformats.org/drawingml/2006/main" prst="roundRect">
            <a:avLst>
              <a:gd name="adj" fmla="val 271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05f32c494714035"/>
          <a:stretch xmlns:a="http://schemas.openxmlformats.org/drawingml/2006/main"/>
        </p:blipFill>
        <p:spPr>
          <a:xfrm xmlns:a="http://schemas.openxmlformats.org/drawingml/2006/main">
            <a:off x="685800" y="1929366"/>
            <a:ext cx="4953000" cy="3570767"/>
          </a:xfrm>
          <a:prstGeom xmlns:a="http://schemas.openxmlformats.org/drawingml/2006/main" prst="roundRect">
            <a:avLst>
              <a:gd name="adj" fmla="val 1852"/>
            </a:avLst>
          </a:prstGeom>
        </p:spPr>
      </p:pic>
      <p:sp>
        <p:nvSpPr>
          <p:cNvPr id="8" name="onboard-access-frame">
            <a:extLst xmlns:a="http://schemas.openxmlformats.org/drawingml/2006/main">
              <a:ext uri="{FF2B5EF4-FFF2-40B4-BE49-F238E27FC236}">
                <a16:creationId xmlns:a16="http://schemas.microsoft.com/office/drawing/2014/main" id="{C4EA501F-3108-4C56-8581-DD684FA1A3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5975" y="1609725"/>
            <a:ext cx="5657850" cy="4210050"/>
          </a:xfrm>
          <a:prstGeom xmlns:a="http://schemas.openxmlformats.org/drawingml/2006/main" prst="roundRect">
            <a:avLst>
              <a:gd name="adj" fmla="val 271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dcca7c2c2e74f93"/>
          <a:stretch xmlns:a="http://schemas.openxmlformats.org/drawingml/2006/main"/>
        </p:blipFill>
        <p:spPr>
          <a:xfrm xmlns:a="http://schemas.openxmlformats.org/drawingml/2006/main">
            <a:off x="6513195" y="1657350"/>
            <a:ext cx="4423410" cy="4114800"/>
          </a:xfrm>
          <a:prstGeom xmlns:a="http://schemas.openxmlformats.org/drawingml/2006/main" prst="roundRect">
            <a:avLst>
              <a:gd name="adj" fmla="val 1852"/>
            </a:avLst>
          </a:prstGeom>
        </p:spPr>
      </p:pic>
      <p:sp>
        <p:nvSpPr>
          <p:cNvPr id="10" name="onboard-left-caption">
            <a:extLst xmlns:a="http://schemas.openxmlformats.org/drawingml/2006/main">
              <a:ext uri="{FF2B5EF4-FFF2-40B4-BE49-F238E27FC236}">
                <a16:creationId xmlns:a16="http://schemas.microsoft.com/office/drawing/2014/main" id="{57E06878-EDD8-4B5D-99B2-A130F034B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055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1">
                <a:solidFill>
                  <a:srgbClr val="0E7490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E7490"/>
                </a:solidFill>
                <a:latin typeface="Arial"/>
                <a:ea typeface="Arial"/>
                <a:cs typeface="Arial"/>
              </a:rPr>
              <a:t>Identity and employment context</a:t>
            </a:r>
          </a:p>
        </p:txBody>
      </p:sp>
      <p:sp>
        <p:nvSpPr>
          <p:cNvPr id="11" name="onboard-right-caption">
            <a:extLst xmlns:a="http://schemas.openxmlformats.org/drawingml/2006/main">
              <a:ext uri="{FF2B5EF4-FFF2-40B4-BE49-F238E27FC236}">
                <a16:creationId xmlns:a16="http://schemas.microsoft.com/office/drawing/2014/main" id="{FD2AC82C-2566-47AF-9496-69C28401FE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5905500"/>
            <a:ext cx="5562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1">
                <a:solidFill>
                  <a:srgbClr val="0E7490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E7490"/>
                </a:solidFill>
                <a:latin typeface="Arial"/>
                <a:ea typeface="Arial"/>
                <a:cs typeface="Arial"/>
              </a:rPr>
              <a:t>Systems, equipment, setup detail, and hiring manager</a:t>
            </a:r>
          </a:p>
        </p:txBody>
      </p:sp>
      <p:sp>
        <p:nvSpPr>
          <p:cNvPr id="12" name="footer-4">
            <a:extLst xmlns:a="http://schemas.openxmlformats.org/drawingml/2006/main">
              <a:ext uri="{FF2B5EF4-FFF2-40B4-BE49-F238E27FC236}">
                <a16:creationId xmlns:a16="http://schemas.microsoft.com/office/drawing/2014/main" id="{4455A6FC-DE35-4AAA-9F4F-72A76DEA76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62700"/>
            <a:ext cx="781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920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0">
                <a:solidFill>
                  <a:srgbClr val="64748B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64748B"/>
                </a:solidFill>
                <a:latin typeface="Arial"/>
                <a:ea typeface="Arial"/>
                <a:cs typeface="Arial"/>
              </a:rPr>
              <a:t>Kestrel Ridge IT Service Desk | Jira Service Management case study</a:t>
            </a:r>
          </a:p>
        </p:txBody>
      </p:sp>
    </p:spTree>
    <p:extLst>
      <p:ext uri="{BB962C8B-B14F-4D97-AF65-F5344CB8AC3E}">
        <p14:creationId xmlns:p14="http://schemas.microsoft.com/office/powerpoint/2010/main" val="104807840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1F5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kicker-5">
            <a:extLst xmlns:a="http://schemas.openxmlformats.org/drawingml/2006/main">
              <a:ext uri="{FF2B5EF4-FFF2-40B4-BE49-F238E27FC236}">
                <a16:creationId xmlns:a16="http://schemas.microsoft.com/office/drawing/2014/main" id="{E517E4FE-04AB-448F-B604-9142CC1AA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2900"/>
            <a:ext cx="409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1">
                <a:solidFill>
                  <a:srgbClr val="0E7490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E7490"/>
                </a:solidFill>
                <a:latin typeface="Arial"/>
                <a:ea typeface="Arial"/>
                <a:cs typeface="Arial"/>
              </a:rPr>
              <a:t>APPLICATION-SUPPORT INVESTIGATION</a:t>
            </a:r>
          </a:p>
        </p:txBody>
      </p:sp>
      <p:sp>
        <p:nvSpPr>
          <p:cNvPr id="2" name="title-5">
            <a:extLst xmlns:a="http://schemas.openxmlformats.org/drawingml/2006/main">
              <a:ext uri="{FF2B5EF4-FFF2-40B4-BE49-F238E27FC236}">
                <a16:creationId xmlns:a16="http://schemas.microsoft.com/office/drawing/2014/main" id="{266754C1-91FC-41EA-A727-7D7E93FBD3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8175"/>
            <a:ext cx="108204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726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600" b="1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F172A"/>
                </a:solidFill>
                <a:latin typeface="Arial"/>
                <a:ea typeface="Arial"/>
                <a:cs typeface="Arial"/>
              </a:rPr>
              <a:t>KRISD-9 links investigation, confirmation, and resolution</a:t>
            </a:r>
          </a:p>
        </p:txBody>
      </p:sp>
      <p:sp>
        <p:nvSpPr>
          <p:cNvPr id="3" name="title-rule-5">
            <a:extLst xmlns:a="http://schemas.openxmlformats.org/drawingml/2006/main">
              <a:ext uri="{FF2B5EF4-FFF2-40B4-BE49-F238E27FC236}">
                <a16:creationId xmlns:a16="http://schemas.microsoft.com/office/drawing/2014/main" id="{BE117308-7E60-442A-A8B9-D5F8871CA9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95400"/>
            <a:ext cx="8953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E7490"/>
          </a:solidFill>
          <a:ln xmlns:a="http://schemas.openxmlformats.org/drawingml/2006/main" w="9525">
            <a:solidFill>
              <a:srgbClr val="0E7490"/>
            </a:solidFill>
            <a:prstDash val="solid"/>
          </a:ln>
        </p:spPr>
      </p:sp>
      <p:sp>
        <p:nvSpPr>
          <p:cNvPr id="4" name="simulation-label-5">
            <a:extLst xmlns:a="http://schemas.openxmlformats.org/drawingml/2006/main">
              <a:ext uri="{FF2B5EF4-FFF2-40B4-BE49-F238E27FC236}">
                <a16:creationId xmlns:a16="http://schemas.microsoft.com/office/drawing/2014/main" id="{9A599064-14E3-4A6F-878F-FB9988A11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000"/>
            <a:ext cx="3476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9206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050" b="1">
                <a:solidFill>
                  <a:srgbClr val="475569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475569"/>
                </a:solidFill>
                <a:latin typeface="Arial"/>
                <a:ea typeface="Arial"/>
                <a:cs typeface="Arial"/>
              </a:rPr>
              <a:t>FICTIONAL PORTFOLIO SIMULATION</a:t>
            </a:r>
          </a:p>
        </p:txBody>
      </p:sp>
      <p:sp>
        <p:nvSpPr>
          <p:cNvPr id="5" name="page-5">
            <a:extLst xmlns:a="http://schemas.openxmlformats.org/drawingml/2006/main">
              <a:ext uri="{FF2B5EF4-FFF2-40B4-BE49-F238E27FC236}">
                <a16:creationId xmlns:a16="http://schemas.microsoft.com/office/drawing/2014/main" id="{87BA3AC7-800C-49B6-8F6C-445D5FAF8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362700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9206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050" b="1">
                <a:solidFill>
                  <a:srgbClr val="475569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475569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6" name="krisd9-overview-frame">
            <a:extLst xmlns:a="http://schemas.openxmlformats.org/drawingml/2006/main">
              <a:ext uri="{FF2B5EF4-FFF2-40B4-BE49-F238E27FC236}">
                <a16:creationId xmlns:a16="http://schemas.microsoft.com/office/drawing/2014/main" id="{968947E0-D7CD-43EC-8AA8-817A6EAD05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1628775"/>
            <a:ext cx="6953250" cy="4191000"/>
          </a:xfrm>
          <a:prstGeom xmlns:a="http://schemas.openxmlformats.org/drawingml/2006/main" prst="roundRect">
            <a:avLst>
              <a:gd name="adj" fmla="val 272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78cea1de4254828"/>
          <a:stretch xmlns:a="http://schemas.openxmlformats.org/drawingml/2006/main"/>
        </p:blipFill>
        <p:spPr>
          <a:xfrm xmlns:a="http://schemas.openxmlformats.org/drawingml/2006/main">
            <a:off x="685800" y="1676923"/>
            <a:ext cx="6858000" cy="4094703"/>
          </a:xfrm>
          <a:prstGeom xmlns:a="http://schemas.openxmlformats.org/drawingml/2006/main" prst="roundRect">
            <a:avLst>
              <a:gd name="adj" fmla="val 1860"/>
            </a:avLst>
          </a:prstGeom>
        </p:spPr>
      </p:pic>
      <p:sp>
        <p:nvSpPr>
          <p:cNvPr id="8" name="krisd9-investigation-frame">
            <a:extLst xmlns:a="http://schemas.openxmlformats.org/drawingml/2006/main">
              <a:ext uri="{FF2B5EF4-FFF2-40B4-BE49-F238E27FC236}">
                <a16:creationId xmlns:a16="http://schemas.microsoft.com/office/drawing/2014/main" id="{3D9F3DCF-AA70-47D5-9BDC-85998F8FA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1628775"/>
            <a:ext cx="3695700" cy="4191000"/>
          </a:xfrm>
          <a:prstGeom xmlns:a="http://schemas.openxmlformats.org/drawingml/2006/main" prst="roundRect">
            <a:avLst>
              <a:gd name="adj" fmla="val 309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e17facd9e614460"/>
          <a:stretch xmlns:a="http://schemas.openxmlformats.org/drawingml/2006/main"/>
        </p:blipFill>
        <p:spPr>
          <a:xfrm xmlns:a="http://schemas.openxmlformats.org/drawingml/2006/main">
            <a:off x="7905750" y="1699022"/>
            <a:ext cx="3600450" cy="4050506"/>
          </a:xfrm>
          <a:prstGeom xmlns:a="http://schemas.openxmlformats.org/drawingml/2006/main" prst="roundRect">
            <a:avLst>
              <a:gd name="adj" fmla="val 2116"/>
            </a:avLst>
          </a:prstGeom>
        </p:spPr>
      </p:pic>
      <p:sp>
        <p:nvSpPr>
          <p:cNvPr id="10" name="krisd9-caption-left">
            <a:extLst xmlns:a="http://schemas.openxmlformats.org/drawingml/2006/main">
              <a:ext uri="{FF2B5EF4-FFF2-40B4-BE49-F238E27FC236}">
                <a16:creationId xmlns:a16="http://schemas.microsoft.com/office/drawing/2014/main" id="{F0D03736-C6ED-495D-A390-80DA1D9A81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95975"/>
            <a:ext cx="6858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1">
                <a:solidFill>
                  <a:srgbClr val="0E7490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E7490"/>
                </a:solidFill>
                <a:latin typeface="Arial"/>
                <a:ea typeface="Arial"/>
                <a:cs typeface="Arial"/>
              </a:rPr>
              <a:t>High priority | Multiple departments | Payroll deadline</a:t>
            </a:r>
          </a:p>
        </p:txBody>
      </p:sp>
      <p:sp>
        <p:nvSpPr>
          <p:cNvPr id="11" name="krisd9-caption-right">
            <a:extLst xmlns:a="http://schemas.openxmlformats.org/drawingml/2006/main">
              <a:ext uri="{FF2B5EF4-FFF2-40B4-BE49-F238E27FC236}">
                <a16:creationId xmlns:a16="http://schemas.microsoft.com/office/drawing/2014/main" id="{1B32A8EA-E2DD-48F6-BCBE-2C546FD2D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5895975"/>
            <a:ext cx="36004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1">
                <a:solidFill>
                  <a:srgbClr val="0E7490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E7490"/>
                </a:solidFill>
                <a:latin typeface="Arial"/>
                <a:ea typeface="Arial"/>
                <a:cs typeface="Arial"/>
              </a:rPr>
              <a:t>Internal evidence + public reply</a:t>
            </a:r>
          </a:p>
        </p:txBody>
      </p:sp>
      <p:sp>
        <p:nvSpPr>
          <p:cNvPr id="12" name="footer-5">
            <a:extLst xmlns:a="http://schemas.openxmlformats.org/drawingml/2006/main">
              <a:ext uri="{FF2B5EF4-FFF2-40B4-BE49-F238E27FC236}">
                <a16:creationId xmlns:a16="http://schemas.microsoft.com/office/drawing/2014/main" id="{B181A544-2625-4BEF-88DB-A06973BD01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62700"/>
            <a:ext cx="781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920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0">
                <a:solidFill>
                  <a:srgbClr val="64748B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64748B"/>
                </a:solidFill>
                <a:latin typeface="Arial"/>
                <a:ea typeface="Arial"/>
                <a:cs typeface="Arial"/>
              </a:rPr>
              <a:t>Kestrel Ridge IT Service Desk | Jira Service Management case study</a:t>
            </a:r>
          </a:p>
        </p:txBody>
      </p:sp>
    </p:spTree>
    <p:extLst>
      <p:ext uri="{BB962C8B-B14F-4D97-AF65-F5344CB8AC3E}">
        <p14:creationId xmlns:p14="http://schemas.microsoft.com/office/powerpoint/2010/main" val="4749821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kicker-6">
            <a:extLst xmlns:a="http://schemas.openxmlformats.org/drawingml/2006/main">
              <a:ext uri="{FF2B5EF4-FFF2-40B4-BE49-F238E27FC236}">
                <a16:creationId xmlns:a16="http://schemas.microsoft.com/office/drawing/2014/main" id="{659D3307-B418-488B-80EB-CD64466B11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2900"/>
            <a:ext cx="409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1">
                <a:solidFill>
                  <a:srgbClr val="0E7490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E7490"/>
                </a:solidFill>
                <a:latin typeface="Arial"/>
                <a:ea typeface="Arial"/>
                <a:cs typeface="Arial"/>
              </a:rPr>
              <a:t>APPROVAL, LEAST PRIVILEGE, AND COMMUNICATION</a:t>
            </a:r>
          </a:p>
        </p:txBody>
      </p:sp>
      <p:sp>
        <p:nvSpPr>
          <p:cNvPr id="2" name="title-6">
            <a:extLst xmlns:a="http://schemas.openxmlformats.org/drawingml/2006/main">
              <a:ext uri="{FF2B5EF4-FFF2-40B4-BE49-F238E27FC236}">
                <a16:creationId xmlns:a16="http://schemas.microsoft.com/office/drawing/2014/main" id="{9A7D8145-3756-4B52-BE81-608A93696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8175"/>
            <a:ext cx="108204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645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600" b="1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F172A"/>
                </a:solidFill>
                <a:latin typeface="Arial"/>
                <a:ea typeface="Arial"/>
                <a:cs typeface="Arial"/>
              </a:rPr>
              <a:t>KRISD-11 requires approval before fulfilment</a:t>
            </a:r>
          </a:p>
        </p:txBody>
      </p:sp>
      <p:sp>
        <p:nvSpPr>
          <p:cNvPr id="3" name="title-rule-6">
            <a:extLst xmlns:a="http://schemas.openxmlformats.org/drawingml/2006/main">
              <a:ext uri="{FF2B5EF4-FFF2-40B4-BE49-F238E27FC236}">
                <a16:creationId xmlns:a16="http://schemas.microsoft.com/office/drawing/2014/main" id="{35CD7512-D8FB-429A-9736-A8D0461EE2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95400"/>
            <a:ext cx="8953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E7490"/>
          </a:solidFill>
          <a:ln xmlns:a="http://schemas.openxmlformats.org/drawingml/2006/main" w="9525">
            <a:solidFill>
              <a:srgbClr val="0E7490"/>
            </a:solidFill>
            <a:prstDash val="solid"/>
          </a:ln>
        </p:spPr>
      </p:sp>
      <p:sp>
        <p:nvSpPr>
          <p:cNvPr id="4" name="simulation-label-6">
            <a:extLst xmlns:a="http://schemas.openxmlformats.org/drawingml/2006/main">
              <a:ext uri="{FF2B5EF4-FFF2-40B4-BE49-F238E27FC236}">
                <a16:creationId xmlns:a16="http://schemas.microsoft.com/office/drawing/2014/main" id="{7E797504-141D-4838-B284-F8E840F452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000"/>
            <a:ext cx="3476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9206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050" b="1">
                <a:solidFill>
                  <a:srgbClr val="475569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475569"/>
                </a:solidFill>
                <a:latin typeface="Arial"/>
                <a:ea typeface="Arial"/>
                <a:cs typeface="Arial"/>
              </a:rPr>
              <a:t>FICTIONAL PORTFOLIO SIMULATION</a:t>
            </a:r>
          </a:p>
        </p:txBody>
      </p:sp>
      <p:sp>
        <p:nvSpPr>
          <p:cNvPr id="5" name="page-6">
            <a:extLst xmlns:a="http://schemas.openxmlformats.org/drawingml/2006/main">
              <a:ext uri="{FF2B5EF4-FFF2-40B4-BE49-F238E27FC236}">
                <a16:creationId xmlns:a16="http://schemas.microsoft.com/office/drawing/2014/main" id="{27552BC4-727C-4E54-807D-EC001BD04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362700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9206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050" b="1">
                <a:solidFill>
                  <a:srgbClr val="475569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475569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6" name="krisd11-approval-frame">
            <a:extLst xmlns:a="http://schemas.openxmlformats.org/drawingml/2006/main">
              <a:ext uri="{FF2B5EF4-FFF2-40B4-BE49-F238E27FC236}">
                <a16:creationId xmlns:a16="http://schemas.microsoft.com/office/drawing/2014/main" id="{1488AB48-4707-40D3-B65F-37DDB2E21A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1619250"/>
            <a:ext cx="6286500" cy="4286250"/>
          </a:xfrm>
          <a:prstGeom xmlns:a="http://schemas.openxmlformats.org/drawingml/2006/main" prst="roundRect">
            <a:avLst>
              <a:gd name="adj" fmla="val 2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21702bef0594219"/>
          <a:stretch xmlns:a="http://schemas.openxmlformats.org/drawingml/2006/main"/>
        </p:blipFill>
        <p:spPr>
          <a:xfrm xmlns:a="http://schemas.openxmlformats.org/drawingml/2006/main">
            <a:off x="832983" y="1666875"/>
            <a:ext cx="5896884" cy="4191000"/>
          </a:xfrm>
          <a:prstGeom xmlns:a="http://schemas.openxmlformats.org/drawingml/2006/main" prst="roundRect">
            <a:avLst>
              <a:gd name="adj" fmla="val 1818"/>
            </a:avLst>
          </a:prstGeom>
        </p:spPr>
      </p:pic>
      <p:sp>
        <p:nvSpPr>
          <p:cNvPr id="8" name="krisd11-communication-frame">
            <a:extLst xmlns:a="http://schemas.openxmlformats.org/drawingml/2006/main">
              <a:ext uri="{FF2B5EF4-FFF2-40B4-BE49-F238E27FC236}">
                <a16:creationId xmlns:a16="http://schemas.microsoft.com/office/drawing/2014/main" id="{5C44052E-F82B-4866-A106-0295087A5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91375" y="1619250"/>
            <a:ext cx="4362450" cy="4286250"/>
          </a:xfrm>
          <a:prstGeom xmlns:a="http://schemas.openxmlformats.org/drawingml/2006/main" prst="roundRect">
            <a:avLst>
              <a:gd name="adj" fmla="val 2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8207aaff65b408b"/>
          <a:stretch xmlns:a="http://schemas.openxmlformats.org/drawingml/2006/main"/>
        </p:blipFill>
        <p:spPr>
          <a:xfrm xmlns:a="http://schemas.openxmlformats.org/drawingml/2006/main">
            <a:off x="7520224" y="1666875"/>
            <a:ext cx="3704751" cy="4191000"/>
          </a:xfrm>
          <a:prstGeom xmlns:a="http://schemas.openxmlformats.org/drawingml/2006/main" prst="roundRect">
            <a:avLst>
              <a:gd name="adj" fmla="val 1818"/>
            </a:avLst>
          </a:prstGeom>
        </p:spPr>
      </p:pic>
      <p:sp>
        <p:nvSpPr>
          <p:cNvPr id="10" name="krisd11-caption-left">
            <a:extLst xmlns:a="http://schemas.openxmlformats.org/drawingml/2006/main">
              <a:ext uri="{FF2B5EF4-FFF2-40B4-BE49-F238E27FC236}">
                <a16:creationId xmlns:a16="http://schemas.microsoft.com/office/drawing/2014/main" id="{C178CADA-3126-49A3-9569-7DEF978FF7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72175"/>
            <a:ext cx="6191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1">
                <a:solidFill>
                  <a:srgbClr val="0E7490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E7490"/>
                </a:solidFill>
                <a:latin typeface="Arial"/>
                <a:ea typeface="Arial"/>
                <a:cs typeface="Arial"/>
              </a:rPr>
              <a:t>Manager approval precedes work</a:t>
            </a:r>
          </a:p>
        </p:txBody>
      </p:sp>
      <p:sp>
        <p:nvSpPr>
          <p:cNvPr id="11" name="krisd11-caption-right">
            <a:extLst xmlns:a="http://schemas.openxmlformats.org/drawingml/2006/main">
              <a:ext uri="{FF2B5EF4-FFF2-40B4-BE49-F238E27FC236}">
                <a16:creationId xmlns:a16="http://schemas.microsoft.com/office/drawing/2014/main" id="{382CEC3D-E62B-4D29-B2AF-08FA286A5F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5972175"/>
            <a:ext cx="426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030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75" b="1">
                <a:solidFill>
                  <a:srgbClr val="B91C1C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B91C1C"/>
                </a:solidFill>
                <a:latin typeface="Arial"/>
                <a:ea typeface="Arial"/>
                <a:cs typeface="Arial"/>
              </a:rPr>
              <a:t>No real accounts, access, licences, credentials, or equipment</a:t>
            </a:r>
          </a:p>
        </p:txBody>
      </p:sp>
      <p:sp>
        <p:nvSpPr>
          <p:cNvPr id="12" name="footer-6">
            <a:extLst xmlns:a="http://schemas.openxmlformats.org/drawingml/2006/main">
              <a:ext uri="{FF2B5EF4-FFF2-40B4-BE49-F238E27FC236}">
                <a16:creationId xmlns:a16="http://schemas.microsoft.com/office/drawing/2014/main" id="{9DEFDB67-194C-45C3-BDAA-4CCB5A62B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62700"/>
            <a:ext cx="781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920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0">
                <a:solidFill>
                  <a:srgbClr val="64748B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64748B"/>
                </a:solidFill>
                <a:latin typeface="Arial"/>
                <a:ea typeface="Arial"/>
                <a:cs typeface="Arial"/>
              </a:rPr>
              <a:t>Kestrel Ridge IT Service Desk | Jira Service Management case study</a:t>
            </a:r>
          </a:p>
        </p:txBody>
      </p:sp>
    </p:spTree>
    <p:extLst>
      <p:ext uri="{BB962C8B-B14F-4D97-AF65-F5344CB8AC3E}">
        <p14:creationId xmlns:p14="http://schemas.microsoft.com/office/powerpoint/2010/main" val="30076629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1F5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kicker-7">
            <a:extLst xmlns:a="http://schemas.openxmlformats.org/drawingml/2006/main">
              <a:ext uri="{FF2B5EF4-FFF2-40B4-BE49-F238E27FC236}">
                <a16:creationId xmlns:a16="http://schemas.microsoft.com/office/drawing/2014/main" id="{8DB70184-968D-4758-8173-5E9B0B8745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2900"/>
            <a:ext cx="409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1">
                <a:solidFill>
                  <a:srgbClr val="0E7490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E7490"/>
                </a:solidFill>
                <a:latin typeface="Arial"/>
                <a:ea typeface="Arial"/>
                <a:cs typeface="Arial"/>
              </a:rPr>
              <a:t>SLA-BREACH QUEUE MONITORING</a:t>
            </a:r>
          </a:p>
        </p:txBody>
      </p:sp>
      <p:sp>
        <p:nvSpPr>
          <p:cNvPr id="2" name="title-7">
            <a:extLst xmlns:a="http://schemas.openxmlformats.org/drawingml/2006/main">
              <a:ext uri="{FF2B5EF4-FFF2-40B4-BE49-F238E27FC236}">
                <a16:creationId xmlns:a16="http://schemas.microsoft.com/office/drawing/2014/main" id="{B6AA005B-F68B-4B49-956D-EF497C9AAC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8175"/>
            <a:ext cx="108204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237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600" b="1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F172A"/>
                </a:solidFill>
                <a:latin typeface="Arial"/>
                <a:ea typeface="Arial"/>
                <a:cs typeface="Arial"/>
              </a:rPr>
              <a:t>KRISD-10 keeps breached work visible and prioritised</a:t>
            </a:r>
          </a:p>
        </p:txBody>
      </p:sp>
      <p:sp>
        <p:nvSpPr>
          <p:cNvPr id="3" name="title-rule-7">
            <a:extLst xmlns:a="http://schemas.openxmlformats.org/drawingml/2006/main">
              <a:ext uri="{FF2B5EF4-FFF2-40B4-BE49-F238E27FC236}">
                <a16:creationId xmlns:a16="http://schemas.microsoft.com/office/drawing/2014/main" id="{71CFDDA9-D4D2-4954-9313-A6C7CF4253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95400"/>
            <a:ext cx="8953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E7490"/>
          </a:solidFill>
          <a:ln xmlns:a="http://schemas.openxmlformats.org/drawingml/2006/main" w="9525">
            <a:solidFill>
              <a:srgbClr val="0E7490"/>
            </a:solidFill>
            <a:prstDash val="solid"/>
          </a:ln>
        </p:spPr>
      </p:sp>
      <p:sp>
        <p:nvSpPr>
          <p:cNvPr id="4" name="simulation-label-7">
            <a:extLst xmlns:a="http://schemas.openxmlformats.org/drawingml/2006/main">
              <a:ext uri="{FF2B5EF4-FFF2-40B4-BE49-F238E27FC236}">
                <a16:creationId xmlns:a16="http://schemas.microsoft.com/office/drawing/2014/main" id="{BCDD8A81-B082-4328-983F-E936F7504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000"/>
            <a:ext cx="3476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9206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050" b="1">
                <a:solidFill>
                  <a:srgbClr val="475569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475569"/>
                </a:solidFill>
                <a:latin typeface="Arial"/>
                <a:ea typeface="Arial"/>
                <a:cs typeface="Arial"/>
              </a:rPr>
              <a:t>FICTIONAL PORTFOLIO SIMULATION</a:t>
            </a:r>
          </a:p>
        </p:txBody>
      </p:sp>
      <p:sp>
        <p:nvSpPr>
          <p:cNvPr id="5" name="page-7">
            <a:extLst xmlns:a="http://schemas.openxmlformats.org/drawingml/2006/main">
              <a:ext uri="{FF2B5EF4-FFF2-40B4-BE49-F238E27FC236}">
                <a16:creationId xmlns:a16="http://schemas.microsoft.com/office/drawing/2014/main" id="{DF8D31E4-577D-481F-9D4D-2B788824E7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362700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9206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050" b="1">
                <a:solidFill>
                  <a:srgbClr val="475569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475569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6" name="krisd10-explain">
            <a:extLst xmlns:a="http://schemas.openxmlformats.org/drawingml/2006/main">
              <a:ext uri="{FF2B5EF4-FFF2-40B4-BE49-F238E27FC236}">
                <a16:creationId xmlns:a16="http://schemas.microsoft.com/office/drawing/2014/main" id="{557A90D5-7125-4C72-9F7B-A32B07DE3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47825"/>
            <a:ext cx="5334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7425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>
                <a:solidFill>
                  <a:srgbClr val="0B1F33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B1F33"/>
                </a:solidFill>
                <a:latin typeface="Arial"/>
                <a:ea typeface="Arial"/>
                <a:cs typeface="Arial"/>
              </a:rPr>
              <a:t>This is deliberate monitoring evidence - not a project error.</a:t>
            </a:r>
          </a:p>
        </p:txBody>
      </p:sp>
      <p:sp>
        <p:nvSpPr>
          <p:cNvPr id="7" name="krisd10-status-value">
            <a:extLst xmlns:a="http://schemas.openxmlformats.org/drawingml/2006/main">
              <a:ext uri="{FF2B5EF4-FFF2-40B4-BE49-F238E27FC236}">
                <a16:creationId xmlns:a16="http://schemas.microsoft.com/office/drawing/2014/main" id="{480868DE-9E4B-43A2-8746-EB173DAD24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657350"/>
            <a:ext cx="2000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550" b="1">
                <a:solidFill>
                  <a:srgbClr val="2563EB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563EB"/>
                </a:solidFill>
                <a:latin typeface="Arial"/>
                <a:ea typeface="Arial"/>
                <a:cs typeface="Arial"/>
              </a:rPr>
              <a:t>In Progress</a:t>
            </a:r>
          </a:p>
        </p:txBody>
      </p:sp>
      <p:sp>
        <p:nvSpPr>
          <p:cNvPr id="8" name="krisd10-status-label">
            <a:extLst xmlns:a="http://schemas.openxmlformats.org/drawingml/2006/main">
              <a:ext uri="{FF2B5EF4-FFF2-40B4-BE49-F238E27FC236}">
                <a16:creationId xmlns:a16="http://schemas.microsoft.com/office/drawing/2014/main" id="{92DC861D-A7B1-4DEC-BAB2-E761AB2792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114550"/>
            <a:ext cx="1619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1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172A"/>
                </a:solidFill>
                <a:latin typeface="Arial"/>
                <a:ea typeface="Arial"/>
                <a:cs typeface="Arial"/>
              </a:rPr>
              <a:t>Status</a:t>
            </a:r>
          </a:p>
        </p:txBody>
      </p:sp>
      <p:sp>
        <p:nvSpPr>
          <p:cNvPr id="9" name="krisd10-resolution-value">
            <a:extLst xmlns:a="http://schemas.openxmlformats.org/drawingml/2006/main">
              <a:ext uri="{FF2B5EF4-FFF2-40B4-BE49-F238E27FC236}">
                <a16:creationId xmlns:a16="http://schemas.microsoft.com/office/drawing/2014/main" id="{A960BD82-D69A-4545-8AA4-35F864F5E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1657350"/>
            <a:ext cx="11430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550" b="1">
                <a:solidFill>
                  <a:srgbClr val="A16207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A16207"/>
                </a:solidFill>
                <a:latin typeface="Arial"/>
                <a:ea typeface="Arial"/>
                <a:cs typeface="Arial"/>
              </a:rPr>
              <a:t>None</a:t>
            </a:r>
          </a:p>
        </p:txBody>
      </p:sp>
      <p:sp>
        <p:nvSpPr>
          <p:cNvPr id="10" name="krisd10-resolution-label">
            <a:extLst xmlns:a="http://schemas.openxmlformats.org/drawingml/2006/main">
              <a:ext uri="{FF2B5EF4-FFF2-40B4-BE49-F238E27FC236}">
                <a16:creationId xmlns:a16="http://schemas.microsoft.com/office/drawing/2014/main" id="{77B44C7F-0955-46C4-9F0A-B47B56D815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114550"/>
            <a:ext cx="1238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1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172A"/>
                </a:solidFill>
                <a:latin typeface="Arial"/>
                <a:ea typeface="Arial"/>
                <a:cs typeface="Arial"/>
              </a:rPr>
              <a:t>Resolution</a:t>
            </a:r>
          </a:p>
        </p:txBody>
      </p:sp>
      <p:sp>
        <p:nvSpPr>
          <p:cNvPr id="11" name="krisd10-sla-value">
            <a:extLst xmlns:a="http://schemas.openxmlformats.org/drawingml/2006/main">
              <a:ext uri="{FF2B5EF4-FFF2-40B4-BE49-F238E27FC236}">
                <a16:creationId xmlns:a16="http://schemas.microsoft.com/office/drawing/2014/main" id="{5CC65F39-7278-4148-AD86-FD69D88C4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91750" y="1657350"/>
            <a:ext cx="1333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250" b="1">
                <a:solidFill>
                  <a:srgbClr val="B91C1C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B91C1C"/>
                </a:solidFill>
                <a:latin typeface="Arial"/>
                <a:ea typeface="Arial"/>
                <a:cs typeface="Arial"/>
              </a:rPr>
              <a:t>Breached</a:t>
            </a:r>
          </a:p>
        </p:txBody>
      </p:sp>
      <p:sp>
        <p:nvSpPr>
          <p:cNvPr id="12" name="krisd10-sla-label">
            <a:extLst xmlns:a="http://schemas.openxmlformats.org/drawingml/2006/main">
              <a:ext uri="{FF2B5EF4-FFF2-40B4-BE49-F238E27FC236}">
                <a16:creationId xmlns:a16="http://schemas.microsoft.com/office/drawing/2014/main" id="{711A12CF-01FB-4968-8315-322B286225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91750" y="2114550"/>
            <a:ext cx="1333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1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172A"/>
                </a:solidFill>
                <a:latin typeface="Arial"/>
                <a:ea typeface="Arial"/>
                <a:cs typeface="Arial"/>
              </a:rPr>
              <a:t>SLA priority</a:t>
            </a:r>
          </a:p>
        </p:txBody>
      </p:sp>
      <p:sp>
        <p:nvSpPr>
          <p:cNvPr id="13" name="krisd10-queue-frame">
            <a:extLst xmlns:a="http://schemas.openxmlformats.org/drawingml/2006/main">
              <a:ext uri="{FF2B5EF4-FFF2-40B4-BE49-F238E27FC236}">
                <a16:creationId xmlns:a16="http://schemas.microsoft.com/office/drawing/2014/main" id="{B2F8E57E-A9B5-4E20-807C-34BEE935F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733675"/>
            <a:ext cx="10915650" cy="3257550"/>
          </a:xfrm>
          <a:prstGeom xmlns:a="http://schemas.openxmlformats.org/drawingml/2006/main" prst="roundRect">
            <a:avLst>
              <a:gd name="adj" fmla="val 350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ef6dfe27097453d"/>
          <a:stretch xmlns:a="http://schemas.openxmlformats.org/drawingml/2006/main"/>
        </p:blipFill>
        <p:spPr>
          <a:xfrm xmlns:a="http://schemas.openxmlformats.org/drawingml/2006/main">
            <a:off x="1089025" y="2781300"/>
            <a:ext cx="10013950" cy="3162300"/>
          </a:xfrm>
          <a:prstGeom xmlns:a="http://schemas.openxmlformats.org/drawingml/2006/main" prst="roundRect">
            <a:avLst>
              <a:gd name="adj" fmla="val 2410"/>
            </a:avLst>
          </a:prstGeom>
        </p:spPr>
      </p:pic>
      <p:sp>
        <p:nvSpPr>
          <p:cNvPr id="15" name="footer-7">
            <a:extLst xmlns:a="http://schemas.openxmlformats.org/drawingml/2006/main">
              <a:ext uri="{FF2B5EF4-FFF2-40B4-BE49-F238E27FC236}">
                <a16:creationId xmlns:a16="http://schemas.microsoft.com/office/drawing/2014/main" id="{335E96A1-D5B3-4F11-97D7-CA311B26F1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62700"/>
            <a:ext cx="781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920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0">
                <a:solidFill>
                  <a:srgbClr val="64748B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64748B"/>
                </a:solidFill>
                <a:latin typeface="Arial"/>
                <a:ea typeface="Arial"/>
                <a:cs typeface="Arial"/>
              </a:rPr>
              <a:t>Kestrel Ridge IT Service Desk | Jira Service Management case study</a:t>
            </a:r>
          </a:p>
        </p:txBody>
      </p:sp>
    </p:spTree>
    <p:extLst>
      <p:ext uri="{BB962C8B-B14F-4D97-AF65-F5344CB8AC3E}">
        <p14:creationId xmlns:p14="http://schemas.microsoft.com/office/powerpoint/2010/main" val="1274517169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kicker-8">
            <a:extLst xmlns:a="http://schemas.openxmlformats.org/drawingml/2006/main">
              <a:ext uri="{FF2B5EF4-FFF2-40B4-BE49-F238E27FC236}">
                <a16:creationId xmlns:a16="http://schemas.microsoft.com/office/drawing/2014/main" id="{7D395AC6-BB14-49F0-A9A0-56753A78CE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2900"/>
            <a:ext cx="409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1">
                <a:solidFill>
                  <a:srgbClr val="0E7490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E7490"/>
                </a:solidFill>
                <a:latin typeface="Arial"/>
                <a:ea typeface="Arial"/>
                <a:cs typeface="Arial"/>
              </a:rPr>
              <a:t>RESOLUTION AUTOMATION AND AUDIT HISTORY</a:t>
            </a:r>
          </a:p>
        </p:txBody>
      </p:sp>
      <p:sp>
        <p:nvSpPr>
          <p:cNvPr id="2" name="title-8">
            <a:extLst xmlns:a="http://schemas.openxmlformats.org/drawingml/2006/main">
              <a:ext uri="{FF2B5EF4-FFF2-40B4-BE49-F238E27FC236}">
                <a16:creationId xmlns:a16="http://schemas.microsoft.com/office/drawing/2014/main" id="{5AEB4D1F-FD65-4966-A6D3-E16399A110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8175"/>
            <a:ext cx="108204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064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600" b="1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F172A"/>
                </a:solidFill>
                <a:latin typeface="Arial"/>
                <a:ea typeface="Arial"/>
                <a:cs typeface="Arial"/>
              </a:rPr>
              <a:t>Automation protects Resolution integrity and queue accuracy</a:t>
            </a:r>
          </a:p>
        </p:txBody>
      </p:sp>
      <p:sp>
        <p:nvSpPr>
          <p:cNvPr id="3" name="title-rule-8">
            <a:extLst xmlns:a="http://schemas.openxmlformats.org/drawingml/2006/main">
              <a:ext uri="{FF2B5EF4-FFF2-40B4-BE49-F238E27FC236}">
                <a16:creationId xmlns:a16="http://schemas.microsoft.com/office/drawing/2014/main" id="{82D296FC-511A-4C90-A1DE-BC6AD90F0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95400"/>
            <a:ext cx="8953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E7490"/>
          </a:solidFill>
          <a:ln xmlns:a="http://schemas.openxmlformats.org/drawingml/2006/main" w="9525">
            <a:solidFill>
              <a:srgbClr val="0E7490"/>
            </a:solidFill>
            <a:prstDash val="solid"/>
          </a:ln>
        </p:spPr>
      </p:sp>
      <p:sp>
        <p:nvSpPr>
          <p:cNvPr id="4" name="simulation-label-8">
            <a:extLst xmlns:a="http://schemas.openxmlformats.org/drawingml/2006/main">
              <a:ext uri="{FF2B5EF4-FFF2-40B4-BE49-F238E27FC236}">
                <a16:creationId xmlns:a16="http://schemas.microsoft.com/office/drawing/2014/main" id="{C091EF45-495A-4CCD-80C9-4368B5A251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000"/>
            <a:ext cx="3476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9206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050" b="1">
                <a:solidFill>
                  <a:srgbClr val="475569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475569"/>
                </a:solidFill>
                <a:latin typeface="Arial"/>
                <a:ea typeface="Arial"/>
                <a:cs typeface="Arial"/>
              </a:rPr>
              <a:t>FICTIONAL PORTFOLIO SIMULATION</a:t>
            </a:r>
          </a:p>
        </p:txBody>
      </p:sp>
      <p:sp>
        <p:nvSpPr>
          <p:cNvPr id="5" name="page-8">
            <a:extLst xmlns:a="http://schemas.openxmlformats.org/drawingml/2006/main">
              <a:ext uri="{FF2B5EF4-FFF2-40B4-BE49-F238E27FC236}">
                <a16:creationId xmlns:a16="http://schemas.microsoft.com/office/drawing/2014/main" id="{E14CB472-F64D-49D4-8EF2-B2A8EC9903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362700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9206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050" b="1">
                <a:solidFill>
                  <a:srgbClr val="475569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475569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6" name="resolution-history-frame">
            <a:extLst xmlns:a="http://schemas.openxmlformats.org/drawingml/2006/main">
              <a:ext uri="{FF2B5EF4-FFF2-40B4-BE49-F238E27FC236}">
                <a16:creationId xmlns:a16="http://schemas.microsoft.com/office/drawing/2014/main" id="{65936D71-8605-454F-9DF7-5584DE573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1762125"/>
            <a:ext cx="5353050" cy="3571875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32f01b90f6140cf"/>
          <a:stretch xmlns:a="http://schemas.openxmlformats.org/drawingml/2006/main"/>
        </p:blipFill>
        <p:spPr>
          <a:xfrm xmlns:a="http://schemas.openxmlformats.org/drawingml/2006/main">
            <a:off x="685800" y="1814722"/>
            <a:ext cx="5257800" cy="3466681"/>
          </a:xfrm>
          <a:prstGeom xmlns:a="http://schemas.openxmlformats.org/drawingml/2006/main" prst="roundRect">
            <a:avLst>
              <a:gd name="adj" fmla="val 2192"/>
            </a:avLst>
          </a:prstGeom>
        </p:spPr>
      </p:pic>
      <p:sp>
        <p:nvSpPr>
          <p:cNvPr id="8" name="recently-completed-frame">
            <a:extLst xmlns:a="http://schemas.openxmlformats.org/drawingml/2006/main">
              <a:ext uri="{FF2B5EF4-FFF2-40B4-BE49-F238E27FC236}">
                <a16:creationId xmlns:a16="http://schemas.microsoft.com/office/drawing/2014/main" id="{FBADBADA-D97D-4E3C-848E-01AD227452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00775" y="1762125"/>
            <a:ext cx="5353050" cy="3571875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46bc037859545f9"/>
          <a:stretch xmlns:a="http://schemas.openxmlformats.org/drawingml/2006/main"/>
        </p:blipFill>
        <p:spPr>
          <a:xfrm xmlns:a="http://schemas.openxmlformats.org/drawingml/2006/main">
            <a:off x="6248400" y="1871795"/>
            <a:ext cx="5257800" cy="3352534"/>
          </a:xfrm>
          <a:prstGeom xmlns:a="http://schemas.openxmlformats.org/drawingml/2006/main" prst="roundRect">
            <a:avLst>
              <a:gd name="adj" fmla="val 2192"/>
            </a:avLst>
          </a:prstGeom>
        </p:spPr>
      </p:pic>
      <p:sp>
        <p:nvSpPr>
          <p:cNvPr id="10" name="resolution-caption">
            <a:extLst xmlns:a="http://schemas.openxmlformats.org/drawingml/2006/main">
              <a:ext uri="{FF2B5EF4-FFF2-40B4-BE49-F238E27FC236}">
                <a16:creationId xmlns:a16="http://schemas.microsoft.com/office/drawing/2014/main" id="{8216ADEE-BF57-4740-AB31-7C04BD1A0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05450"/>
            <a:ext cx="52578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1">
                <a:solidFill>
                  <a:srgbClr val="0E7490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E7490"/>
                </a:solidFill>
                <a:latin typeface="Arial"/>
                <a:ea typeface="Arial"/>
                <a:cs typeface="Arial"/>
              </a:rPr>
              <a:t>None -&gt; Completed is recorded by Automation for Jira</a:t>
            </a:r>
          </a:p>
        </p:txBody>
      </p:sp>
      <p:sp>
        <p:nvSpPr>
          <p:cNvPr id="11" name="queue-caption">
            <a:extLst xmlns:a="http://schemas.openxmlformats.org/drawingml/2006/main">
              <a:ext uri="{FF2B5EF4-FFF2-40B4-BE49-F238E27FC236}">
                <a16:creationId xmlns:a16="http://schemas.microsoft.com/office/drawing/2014/main" id="{A28964EC-28DD-4329-B370-18249912B0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5505450"/>
            <a:ext cx="52578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350" b="1">
                <a:solidFill>
                  <a:srgbClr val="0E7490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E7490"/>
                </a:solidFill>
                <a:latin typeface="Arial"/>
                <a:ea typeface="Arial"/>
                <a:cs typeface="Arial"/>
              </a:rPr>
              <a:t>10 closed; KRISD-10 remains active</a:t>
            </a:r>
          </a:p>
        </p:txBody>
      </p:sp>
      <p:sp>
        <p:nvSpPr>
          <p:cNvPr id="12" name="footer-8">
            <a:extLst xmlns:a="http://schemas.openxmlformats.org/drawingml/2006/main">
              <a:ext uri="{FF2B5EF4-FFF2-40B4-BE49-F238E27FC236}">
                <a16:creationId xmlns:a16="http://schemas.microsoft.com/office/drawing/2014/main" id="{0D42A00D-4E8F-45D0-B46A-7A3DE363AA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62700"/>
            <a:ext cx="781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920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0">
                <a:solidFill>
                  <a:srgbClr val="64748B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64748B"/>
                </a:solidFill>
                <a:latin typeface="Arial"/>
                <a:ea typeface="Arial"/>
                <a:cs typeface="Arial"/>
              </a:rPr>
              <a:t>Kestrel Ridge IT Service Desk | Jira Service Management case study</a:t>
            </a:r>
          </a:p>
        </p:txBody>
      </p:sp>
    </p:spTree>
    <p:extLst>
      <p:ext uri="{BB962C8B-B14F-4D97-AF65-F5344CB8AC3E}">
        <p14:creationId xmlns:p14="http://schemas.microsoft.com/office/powerpoint/2010/main" val="117347359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1F5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kicker-9">
            <a:extLst xmlns:a="http://schemas.openxmlformats.org/drawingml/2006/main">
              <a:ext uri="{FF2B5EF4-FFF2-40B4-BE49-F238E27FC236}">
                <a16:creationId xmlns:a16="http://schemas.microsoft.com/office/drawing/2014/main" id="{9A824FEE-D875-444C-875C-6C674AB373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2900"/>
            <a:ext cx="409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200" b="1">
                <a:solidFill>
                  <a:srgbClr val="0E7490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E7490"/>
                </a:solidFill>
                <a:latin typeface="Arial"/>
                <a:ea typeface="Arial"/>
                <a:cs typeface="Arial"/>
              </a:rPr>
              <a:t>KNOWLEDGE MANAGEMENT</a:t>
            </a:r>
          </a:p>
        </p:txBody>
      </p:sp>
      <p:sp>
        <p:nvSpPr>
          <p:cNvPr id="2" name="title-9">
            <a:extLst xmlns:a="http://schemas.openxmlformats.org/drawingml/2006/main">
              <a:ext uri="{FF2B5EF4-FFF2-40B4-BE49-F238E27FC236}">
                <a16:creationId xmlns:a16="http://schemas.microsoft.com/office/drawing/2014/main" id="{C63DC921-876B-4758-90B6-C0EA41C55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8175"/>
            <a:ext cx="108204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7563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600" b="1">
                <a:solidFill>
                  <a:srgbClr val="0F172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0F172A"/>
                </a:solidFill>
                <a:latin typeface="Arial"/>
                <a:ea typeface="Arial"/>
                <a:cs typeface="Arial"/>
              </a:rPr>
              <a:t>Four custom articles turn recurring issues into reusable guidance</a:t>
            </a:r>
          </a:p>
        </p:txBody>
      </p:sp>
      <p:sp>
        <p:nvSpPr>
          <p:cNvPr id="3" name="title-rule-9">
            <a:extLst xmlns:a="http://schemas.openxmlformats.org/drawingml/2006/main">
              <a:ext uri="{FF2B5EF4-FFF2-40B4-BE49-F238E27FC236}">
                <a16:creationId xmlns:a16="http://schemas.microsoft.com/office/drawing/2014/main" id="{94BA103B-63F6-443C-BB00-5D1B799A9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95400"/>
            <a:ext cx="8953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E7490"/>
          </a:solidFill>
          <a:ln xmlns:a="http://schemas.openxmlformats.org/drawingml/2006/main" w="9525">
            <a:solidFill>
              <a:srgbClr val="0E7490"/>
            </a:solidFill>
            <a:prstDash val="solid"/>
          </a:ln>
        </p:spPr>
      </p:sp>
      <p:sp>
        <p:nvSpPr>
          <p:cNvPr id="4" name="simulation-label-9">
            <a:extLst xmlns:a="http://schemas.openxmlformats.org/drawingml/2006/main">
              <a:ext uri="{FF2B5EF4-FFF2-40B4-BE49-F238E27FC236}">
                <a16:creationId xmlns:a16="http://schemas.microsoft.com/office/drawing/2014/main" id="{CA8BFDB6-05CA-49BE-9C6C-951D07BAFB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000"/>
            <a:ext cx="34766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9206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050" b="1">
                <a:solidFill>
                  <a:srgbClr val="475569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475569"/>
                </a:solidFill>
                <a:latin typeface="Arial"/>
                <a:ea typeface="Arial"/>
                <a:cs typeface="Arial"/>
              </a:rPr>
              <a:t>FICTIONAL PORTFOLIO SIMULATION</a:t>
            </a:r>
          </a:p>
        </p:txBody>
      </p:sp>
      <p:sp>
        <p:nvSpPr>
          <p:cNvPr id="5" name="page-9">
            <a:extLst xmlns:a="http://schemas.openxmlformats.org/drawingml/2006/main">
              <a:ext uri="{FF2B5EF4-FFF2-40B4-BE49-F238E27FC236}">
                <a16:creationId xmlns:a16="http://schemas.microsoft.com/office/drawing/2014/main" id="{3ACB22BE-4B2C-4C9B-8159-3C6E2BB619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362700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9206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1050" b="1">
                <a:solidFill>
                  <a:srgbClr val="475569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475569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6" name="knowledge-copy">
            <a:extLst xmlns:a="http://schemas.openxmlformats.org/drawingml/2006/main">
              <a:ext uri="{FF2B5EF4-FFF2-40B4-BE49-F238E27FC236}">
                <a16:creationId xmlns:a16="http://schemas.microsoft.com/office/drawing/2014/main" id="{4F833EB5-57CE-40E1-A15E-F7CCE3902A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28775"/>
            <a:ext cx="108204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728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25" b="1">
                <a:solidFill>
                  <a:srgbClr val="0B1F3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3"/>
                </a:solidFill>
                <a:latin typeface="Arial"/>
                <a:ea typeface="Arial"/>
                <a:cs typeface="Arial"/>
              </a:rPr>
              <a:t>The final set covers expense-claim errors, VPN access, software requests, and work account sign-in/MFA. Generic Jira sample templates are excluded.</a:t>
            </a:r>
          </a:p>
        </p:txBody>
      </p:sp>
      <p:sp>
        <p:nvSpPr>
          <p:cNvPr id="7" name="knowledge-overview-frame">
            <a:extLst xmlns:a="http://schemas.openxmlformats.org/drawingml/2006/main">
              <a:ext uri="{FF2B5EF4-FFF2-40B4-BE49-F238E27FC236}">
                <a16:creationId xmlns:a16="http://schemas.microsoft.com/office/drawing/2014/main" id="{FCF92A25-A9FB-4F1C-8C78-CDE99FF90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2352675"/>
            <a:ext cx="10915650" cy="3638550"/>
          </a:xfrm>
          <a:prstGeom xmlns:a="http://schemas.openxmlformats.org/drawingml/2006/main" prst="roundRect">
            <a:avLst>
              <a:gd name="adj" fmla="val 31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3a58877ee1d4811"/>
          <a:stretch xmlns:a="http://schemas.openxmlformats.org/drawingml/2006/main"/>
        </p:blipFill>
        <p:spPr>
          <a:xfrm xmlns:a="http://schemas.openxmlformats.org/drawingml/2006/main">
            <a:off x="2499815" y="2400300"/>
            <a:ext cx="7192370" cy="3543300"/>
          </a:xfrm>
          <a:prstGeom xmlns:a="http://schemas.openxmlformats.org/drawingml/2006/main" prst="roundRect">
            <a:avLst>
              <a:gd name="adj" fmla="val 2151"/>
            </a:avLst>
          </a:prstGeom>
        </p:spPr>
      </p:pic>
      <p:sp>
        <p:nvSpPr>
          <p:cNvPr id="9" name="footer-9">
            <a:extLst xmlns:a="http://schemas.openxmlformats.org/drawingml/2006/main">
              <a:ext uri="{FF2B5EF4-FFF2-40B4-BE49-F238E27FC236}">
                <a16:creationId xmlns:a16="http://schemas.microsoft.com/office/drawing/2014/main" id="{7FA7FAE9-BA5A-4E0D-95C7-100DB8CEF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62700"/>
            <a:ext cx="781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920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0">
                <a:solidFill>
                  <a:srgbClr val="64748B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64748B"/>
                </a:solidFill>
                <a:latin typeface="Arial"/>
                <a:ea typeface="Arial"/>
                <a:cs typeface="Arial"/>
              </a:rPr>
              <a:t>Kestrel Ridge IT Service Desk | Jira Service Management case study</a:t>
            </a:r>
          </a:p>
        </p:txBody>
      </p:sp>
    </p:spTree>
    <p:extLst>
      <p:ext uri="{BB962C8B-B14F-4D97-AF65-F5344CB8AC3E}">
        <p14:creationId xmlns:p14="http://schemas.microsoft.com/office/powerpoint/2010/main" val="211738851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2026-08-01T07:50:44.3680000Z</dcterms:created>
  <dcterms:modified xsi:type="dcterms:W3CDTF">2026-08-01T07:50:44.3680000Z</dcterms:modified>
</coreProperties>
</file>