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3720caa9dd4325" /><Relationship Type="http://schemas.openxmlformats.org/officeDocument/2006/relationships/extended-properties" Target="/docProps/app.xml" Id="R3a4a784bdb7a4608" /><Relationship Type="http://schemas.openxmlformats.org/officeDocument/2006/relationships/officeDocument" Target="/ppt/presentation.xml" Id="R49b56a08fe6342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d69aa63e1c426c"/>
  </p:sldMasterIdLst>
  <p:notesMasterIdLst>
    <p:notesMasterId xmlns:r="http://schemas.openxmlformats.org/officeDocument/2006/relationships" r:id="R54d0687c56204bee"/>
  </p:notesMasterIdLst>
  <p:sldIdLst>
    <p:sldId xmlns:r="http://schemas.openxmlformats.org/officeDocument/2006/relationships" id="256" r:id="R3541517726224850"/>
    <p:sldId xmlns:r="http://schemas.openxmlformats.org/officeDocument/2006/relationships" id="257" r:id="R9e99d8c9b8f24b18"/>
    <p:sldId xmlns:r="http://schemas.openxmlformats.org/officeDocument/2006/relationships" id="258" r:id="Rdf7bb7a1fd654b0e"/>
    <p:sldId xmlns:r="http://schemas.openxmlformats.org/officeDocument/2006/relationships" id="259" r:id="R6342f1ebf9774ab9"/>
    <p:sldId xmlns:r="http://schemas.openxmlformats.org/officeDocument/2006/relationships" id="260" r:id="Rdefd27dbf14045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547dc0ee92496e" /><Relationship Type="http://schemas.openxmlformats.org/officeDocument/2006/relationships/slideMaster" Target="/ppt/slideMasters/slideMaster1.xml" Id="R54d69aa63e1c426c" /><Relationship Type="http://schemas.openxmlformats.org/officeDocument/2006/relationships/notesMaster" Target="/ppt/notesMasters/notesMaster1.xml" Id="R54d0687c56204bee" /><Relationship Type="http://schemas.openxmlformats.org/officeDocument/2006/relationships/presProps" Target="/ppt/presProps.xml" Id="Rd9968eb0b23f4fd7" /><Relationship Type="http://schemas.openxmlformats.org/officeDocument/2006/relationships/viewProps" Target="/ppt/viewProps.xml" Id="Rd9d5edfdd86546da" /><Relationship Type="http://schemas.openxmlformats.org/officeDocument/2006/relationships/tableStyles" Target="/ppt/tableStyles.xml" Id="Rd1d936a28f1747d9" /><Relationship Type="http://schemas.openxmlformats.org/officeDocument/2006/relationships/slide" Target="/ppt/slides/slide1.xml" Id="R3541517726224850" /><Relationship Type="http://schemas.openxmlformats.org/officeDocument/2006/relationships/slide" Target="/ppt/slides/slide2.xml" Id="R9e99d8c9b8f24b18" /><Relationship Type="http://schemas.openxmlformats.org/officeDocument/2006/relationships/slide" Target="/ppt/slides/slide3.xml" Id="Rdf7bb7a1fd654b0e" /><Relationship Type="http://schemas.openxmlformats.org/officeDocument/2006/relationships/slide" Target="/ppt/slides/slide4.xml" Id="R6342f1ebf9774ab9" /><Relationship Type="http://schemas.openxmlformats.org/officeDocument/2006/relationships/slide" Target="/ppt/slides/slide5.xml" Id="Rdefd27dbf14045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c368f61b10d49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08b703dda046e4" /><Relationship Type="http://schemas.openxmlformats.org/officeDocument/2006/relationships/notesMaster" Target="/ppt/notesMasters/notesMaster1.xml" Id="R2c391277a629418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ebdfbd3c63b47e2" /><Relationship Type="http://schemas.openxmlformats.org/officeDocument/2006/relationships/notesMaster" Target="/ppt/notesMasters/notesMaster1.xml" Id="R9aa81eec50cd46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1d66d7acd94239" /><Relationship Type="http://schemas.openxmlformats.org/officeDocument/2006/relationships/notesMaster" Target="/ppt/notesMasters/notesMaster1.xml" Id="R2c55c28c192b41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fa23ef4c534a81" /><Relationship Type="http://schemas.openxmlformats.org/officeDocument/2006/relationships/notesMaster" Target="/ppt/notesMasters/notesMaster1.xml" Id="Rc69c3312aa7e43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083a1531c9a4e4d" /><Relationship Type="http://schemas.openxmlformats.org/officeDocument/2006/relationships/notesMaster" Target="/ppt/notesMasters/notesMaster1.xml" Id="Rc520e8d4eeff42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Introduction to the JobTracker QA portfolio. Links: live product, public demo, and the complete GitHub QA repository.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reported-bugs/bug-02/README.md and reported-bugs/bug-02/visual/reconstructed-salary-comparison.svg. The visual is a reconstruction, not a production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reported-bugs/bug-04/README.md and reported-bugs/bug-04/visual/reconstructed-ipv6-fallback-comparison.svg. The visual is a reconstruction, not a production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reported-bugs/bug-08/README.md, reported-bugs/bug-08/visual/reconstructed-mobile-navigation-comparison.svg, and docs/QA-STRATEGY.md. The visual is a reconstruction, not a production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repository README.md, reported-bugs/README.md, and docs/QA-STRATEGY.md. All displayed links are embedded as external hyperlinks.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f1f116cf07449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7d3e11264c4bbf" /><Relationship Type="http://schemas.openxmlformats.org/officeDocument/2006/relationships/slideLayout" Target="/ppt/slideLayouts/slideLayout1.xml" Id="R52075298882c492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075298882c492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0126119b74241" /><Relationship Type="http://schemas.openxmlformats.org/officeDocument/2006/relationships/hyperlink" Target="https://myjobtracker.com.au/" TargetMode="External" Id="R0f7f2338a1a245bb" /><Relationship Type="http://schemas.openxmlformats.org/officeDocument/2006/relationships/hyperlink" Target="https://myjobtracker.com.au/demo" TargetMode="External" Id="Rcdf0a9beba4549c4" /><Relationship Type="http://schemas.openxmlformats.org/officeDocument/2006/relationships/hyperlink" Target="https://github.com/Chit-Thway/job-application-tracker-qa" TargetMode="External" Id="R244e68c6d6f34eaf" /><Relationship Type="http://schemas.openxmlformats.org/officeDocument/2006/relationships/notesSlide" Target="/ppt/notesSlides/notesSlide1.xml" Id="Rbd051f9df0134b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7f142bf1e45b9" /><Relationship Type="http://schemas.openxmlformats.org/officeDocument/2006/relationships/image" Target="/ppt/media/image.png" Id="R6874a4181ca642bb" /><Relationship Type="http://schemas.openxmlformats.org/officeDocument/2006/relationships/hyperlink" Target="https://github.com/Chit-Thway/job-application-tracker-qa/issues/2" TargetMode="External" Id="Rdef537951d7a425c" /><Relationship Type="http://schemas.openxmlformats.org/officeDocument/2006/relationships/notesSlide" Target="/ppt/notesSlides/notesSlide2.xml" Id="Re5d06ea9641c4e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2a0a95554b4154" /><Relationship Type="http://schemas.openxmlformats.org/officeDocument/2006/relationships/image" Target="/ppt/media/image2.png" Id="Ra5b0f70b8fff44c8" /><Relationship Type="http://schemas.openxmlformats.org/officeDocument/2006/relationships/hyperlink" Target="https://github.com/Chit-Thway/job-application-tracker-qa/issues/4" TargetMode="External" Id="Re1f90aadcf3e43d8" /><Relationship Type="http://schemas.openxmlformats.org/officeDocument/2006/relationships/notesSlide" Target="/ppt/notesSlides/notesSlide3.xml" Id="R8d380a92649f450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eaf510a55c482a" /><Relationship Type="http://schemas.openxmlformats.org/officeDocument/2006/relationships/image" Target="/ppt/media/image3.png" Id="Rdb88e9d109bb4fc0" /><Relationship Type="http://schemas.openxmlformats.org/officeDocument/2006/relationships/hyperlink" Target="https://github.com/Chit-Thway/job-application-tracker-qa/issues/8" TargetMode="External" Id="R540801c1e7ee4b12" /><Relationship Type="http://schemas.openxmlformats.org/officeDocument/2006/relationships/notesSlide" Target="/ppt/notesSlides/notesSlide4.xml" Id="R8b843186a69c47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37c4af42b74363" /><Relationship Type="http://schemas.openxmlformats.org/officeDocument/2006/relationships/hyperlink" Target="https://github.com/Chit-Thway/job-application-tracker-qa" TargetMode="External" Id="R4cf5bfbde9c24fe6" /><Relationship Type="http://schemas.openxmlformats.org/officeDocument/2006/relationships/hyperlink" Target="https://github.com/Chit-Thway/job-application-tracker-qa/blob/main/reported-bugs/README.md" TargetMode="External" Id="R1f963942d03c4ab4" /><Relationship Type="http://schemas.openxmlformats.org/officeDocument/2006/relationships/hyperlink" Target="https://github.com/Chit-Thway/job-application-tracker-qa/blob/main/docs/QA-STRATEGY.md" TargetMode="External" Id="R12f4da5ca395499d" /><Relationship Type="http://schemas.openxmlformats.org/officeDocument/2006/relationships/hyperlink" Target="https://github.com/Chit-Thway/job-application-tracker-qa/issues" TargetMode="External" Id="R44a3f2ae715640df" /><Relationship Type="http://schemas.openxmlformats.org/officeDocument/2006/relationships/hyperlink" Target="https://github.com/Chit-Thway/job-application-tracker-qa" TargetMode="External" Id="Rf063f80d16c24767" /><Relationship Type="http://schemas.openxmlformats.org/officeDocument/2006/relationships/notesSlide" Target="/ppt/notesSlides/notesSlide5.xml" Id="R811d16770228481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7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Rectangle: Rounded Corners 37">
            <a:extLst xmlns:a="http://schemas.openxmlformats.org/drawingml/2006/main">
              <a:ext uri="{FF2B5EF4-FFF2-40B4-BE49-F238E27FC236}">
                <a16:creationId xmlns:a16="http://schemas.microsoft.com/office/drawing/2014/main" id="{A840388C-0FBA-E5B2-72CA-DEB127EF5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99" y="4970145"/>
            <a:ext cx="1714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CF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Rectangle 35">
            <a:extLst xmlns:a="http://schemas.openxmlformats.org/drawingml/2006/main">
              <a:ext uri="{FF2B5EF4-FFF2-40B4-BE49-F238E27FC236}">
                <a16:creationId xmlns:a16="http://schemas.microsoft.com/office/drawing/2014/main" id="{1BACFC0E-7AAA-4C2C-A4A7-F20C3A39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Oval 1">
            <a:extLst xmlns:a="http://schemas.openxmlformats.org/drawingml/2006/main">
              <a:ext uri="{FF2B5EF4-FFF2-40B4-BE49-F238E27FC236}">
                <a16:creationId xmlns:a16="http://schemas.microsoft.com/office/drawing/2014/main" id="{95DE3D50-2719-43E5-A4ED-3F83E9A2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-714375"/>
            <a:ext cx="2286000" cy="2286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9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D3D0D88B-A5A8-4417-82D2-806CD9D0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619125" y="57150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1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8EDF7AF5-10D5-4A2F-A723-950172548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723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JobTracker - QA Portfolio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2373463-BB89-4350-BDE1-F34D479B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Selected defects from a living, sanitised QA record</a:t>
            </a:r>
          </a:p>
        </p:txBody>
      </p:sp>
      <p:sp>
        <p:nvSpPr>
          <p:cNvPr id="6" name="Rectangle: Rounded Corners 5">
            <a:extLst xmlns:a="http://schemas.openxmlformats.org/drawingml/2006/main">
              <a:ext uri="{FF2B5EF4-FFF2-40B4-BE49-F238E27FC236}">
                <a16:creationId xmlns:a16="http://schemas.microsoft.com/office/drawing/2014/main" id="{3ADD8D2F-CEEA-4014-94F1-E021DA15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11049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: Rounded Corners 6">
            <a:extLst xmlns:a="http://schemas.openxmlformats.org/drawingml/2006/main">
              <a:ext uri="{FF2B5EF4-FFF2-40B4-BE49-F238E27FC236}">
                <a16:creationId xmlns:a16="http://schemas.microsoft.com/office/drawing/2014/main" id="{951704FA-990B-4C7E-B94F-8266802E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2266950" cy="2381250"/>
          </a:xfrm>
          <a:prstGeom xmlns:a="http://schemas.openxmlformats.org/drawingml/2006/main" prst="roundRect">
            <a:avLst>
              <a:gd name="adj" fmla="val 75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CF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E96193E8-68A5-4293-ABF9-C8908897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34315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B8228F99-6399-46D0-92A2-CDF53AC9A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43840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92AD21E6-F0D1-4D63-BE9E-8D03DD7E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86125"/>
            <a:ext cx="1847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1">
                <a:solidFill>
                  <a:srgbClr val="17366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7366F"/>
                </a:solidFill>
                <a:latin typeface="Arial"/>
                <a:ea typeface="Arial"/>
                <a:cs typeface="Arial"/>
              </a:rPr>
              <a:t>OBSERVE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9DC8238F-3A5D-40BB-BCDA-18F5771C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52850"/>
            <a:ext cx="1847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Manual QA in production</a:t>
            </a:r>
          </a:p>
        </p:txBody>
      </p:sp>
      <p:sp>
        <p:nvSpPr>
          <p:cNvPr id="12" name="Rectangle: Rounded Corners 11">
            <a:extLst xmlns:a="http://schemas.openxmlformats.org/drawingml/2006/main">
              <a:ext uri="{FF2B5EF4-FFF2-40B4-BE49-F238E27FC236}">
                <a16:creationId xmlns:a16="http://schemas.microsoft.com/office/drawing/2014/main" id="{4A3A1F93-5B23-43AB-A7A2-957C0D88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095500"/>
            <a:ext cx="2266950" cy="2381250"/>
          </a:xfrm>
          <a:prstGeom xmlns:a="http://schemas.openxmlformats.org/drawingml/2006/main" prst="roundRect">
            <a:avLst>
              <a:gd name="adj" fmla="val 75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CF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9940D163-7C8A-4AE5-BA3A-A7312B2F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234315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2CE3F043-CA88-4619-8411-2CFF5B5D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243840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D2BF92AB-0D9F-4F3E-990F-C121D6C90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286125"/>
            <a:ext cx="1847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1">
                <a:solidFill>
                  <a:srgbClr val="17366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7366F"/>
                </a:solidFill>
                <a:latin typeface="Arial"/>
                <a:ea typeface="Arial"/>
                <a:cs typeface="Arial"/>
              </a:rPr>
              <a:t>REPRODUCE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176E4E2B-B943-4A8C-AD01-3EB98654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752850"/>
            <a:ext cx="1847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Expected vs actual</a:t>
            </a:r>
          </a:p>
        </p:txBody>
      </p:sp>
      <p:sp>
        <p:nvSpPr>
          <p:cNvPr id="17" name="Rectangle: Rounded Corners 16">
            <a:extLst xmlns:a="http://schemas.openxmlformats.org/drawingml/2006/main">
              <a:ext uri="{FF2B5EF4-FFF2-40B4-BE49-F238E27FC236}">
                <a16:creationId xmlns:a16="http://schemas.microsoft.com/office/drawing/2014/main" id="{CC2CA053-DFC6-45A5-8D0A-66F14CF3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095500"/>
            <a:ext cx="2266950" cy="2381250"/>
          </a:xfrm>
          <a:prstGeom xmlns:a="http://schemas.openxmlformats.org/drawingml/2006/main" prst="roundRect">
            <a:avLst>
              <a:gd name="adj" fmla="val 75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CF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9804ABBB-3675-416C-BCE4-9ACCC3F49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34315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0D6BD94B-CC9F-4303-9285-AFE0C5F75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43840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51F4B478-908F-4E35-AA2B-A57D0B3E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286125"/>
            <a:ext cx="1847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1">
                <a:solidFill>
                  <a:srgbClr val="17366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7366F"/>
                </a:solidFill>
                <a:latin typeface="Arial"/>
                <a:ea typeface="Arial"/>
                <a:cs typeface="Arial"/>
              </a:rPr>
              <a:t>VERIFY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3F5FCA9E-E9C5-4FBB-B083-705A7C17D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752850"/>
            <a:ext cx="1847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Fix + regression</a:t>
            </a:r>
          </a:p>
        </p:txBody>
      </p:sp>
      <p:sp>
        <p:nvSpPr>
          <p:cNvPr id="22" name="Rectangle: Rounded Corners 21">
            <a:extLst xmlns:a="http://schemas.openxmlformats.org/drawingml/2006/main">
              <a:ext uri="{FF2B5EF4-FFF2-40B4-BE49-F238E27FC236}">
                <a16:creationId xmlns:a16="http://schemas.microsoft.com/office/drawing/2014/main" id="{6FB74839-34E2-4502-B436-A94883A92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95300"/>
            <a:ext cx="3257550" cy="5010150"/>
          </a:xfrm>
          <a:prstGeom xmlns:a="http://schemas.openxmlformats.org/drawingml/2006/main" prst="roundRect">
            <a:avLst>
              <a:gd name="adj" fmla="val 6433"/>
            </a:avLst>
          </a:prstGeom>
          <a:solidFill xmlns:a="http://schemas.openxmlformats.org/drawingml/2006/main">
            <a:srgbClr val="17366F"/>
          </a:solidFill>
          <a:ln xmlns:a="http://schemas.openxmlformats.org/drawingml/2006/main" w="9525">
            <a:solidFill>
              <a:srgbClr val="17366F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460B97D8-1027-4FB8-8F9D-58B04521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876300"/>
            <a:ext cx="245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>
                <a:solidFill>
                  <a:srgbClr val="BFD4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BFD4FF"/>
                </a:solidFill>
                <a:latin typeface="Arial"/>
                <a:ea typeface="Arial"/>
                <a:cs typeface="Arial"/>
              </a:rPr>
              <a:t>LIVING QA RECORD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7D132AA0-9207-404F-9F18-27E18170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1352550"/>
            <a:ext cx="2476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9FF488D8-3C86-4086-9046-BB1DEF1A5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400300"/>
            <a:ext cx="2381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representative</a:t>
            </a:r>
          </a:p>
          <a:p xmlns:a="http://schemas.openxmlformats.org/drawingml/2006/main">
            <a:pPr algn="l">
              <a:buNone/>
              <a:defRPr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defects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DD3F005E-2A89-4370-996D-AF000E7B2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429000"/>
            <a:ext cx="647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A7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C0D88D99-6AC9-4179-8DE5-3DA52DE6C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714750"/>
            <a:ext cx="23241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>
                <a:solidFill>
                  <a:srgbClr val="D7E4FA"/>
                </a:solidFill>
                <a:latin typeface="Arial"/>
                <a:ea typeface="Arial"/>
                <a:cs typeface="Arial"/>
              </a:defRPr>
            </a:pPr>
            <a:r>
              <a:rPr b="0">
                <a:solidFill>
                  <a:srgbClr val="D7E4FA"/>
                </a:solidFill>
                <a:latin typeface="Arial"/>
                <a:ea typeface="Arial"/>
                <a:cs typeface="Arial"/>
              </a:rPr>
              <a:t>A concise introduction for employers. The repository remains the complete source of truth.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80C1B4AB-EAC4-4756-AA9E-5A77551E5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00" b="1">
                <a:solidFill>
                  <a:srgbClr val="1D4ED8"/>
                </a:solidFill>
                <a:latin typeface="Arial"/>
                <a:ea typeface="Arial"/>
                <a:cs typeface="Arial"/>
                <a:hlinkClick xmlns:r="http://schemas.openxmlformats.org/officeDocument/2006/relationships" r:id="R0f7f2338a1a245bb"/>
              </a:rPr>
              <a:t>Live product</a:t>
            </a:r>
          </a:p>
        </p:txBody>
      </p:sp>
      <p:sp>
        <p:nvSpPr>
          <p:cNvPr id="30" name="Rectangle: Rounded Corners 29">
            <a:extLst xmlns:a="http://schemas.openxmlformats.org/drawingml/2006/main">
              <a:ext uri="{FF2B5EF4-FFF2-40B4-BE49-F238E27FC236}">
                <a16:creationId xmlns:a16="http://schemas.microsoft.com/office/drawing/2014/main" id="{446EFE00-3995-4505-A1D0-EF4CBD36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953000"/>
            <a:ext cx="1714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CF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2763A847-E2CB-4158-A61A-EF2BC360F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95300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1">
                <a:solidFill>
                  <a:srgbClr val="1D4ED8"/>
                </a:solidFill>
                <a:latin typeface="Arial"/>
                <a:ea typeface="Arial"/>
                <a:cs typeface="Arial"/>
              </a:defRPr>
            </a:pPr>
            <a:r>
              <a:rPr sz="1400" b="1">
                <a:solidFill>
                  <a:srgbClr val="1D4ED8"/>
                </a:solidFill>
                <a:latin typeface="Arial"/>
                <a:ea typeface="Arial"/>
                <a:cs typeface="Arial"/>
                <a:hlinkClick xmlns:r="http://schemas.openxmlformats.org/officeDocument/2006/relationships" r:id="Rcdf0a9beba4549c4"/>
              </a:rPr>
              <a:t>Public demo</a:t>
            </a:r>
          </a:p>
        </p:txBody>
      </p:sp>
      <p:sp>
        <p:nvSpPr>
          <p:cNvPr id="32" name="Rectangle: Rounded Corners 31">
            <a:extLst xmlns:a="http://schemas.openxmlformats.org/drawingml/2006/main">
              <a:ext uri="{FF2B5EF4-FFF2-40B4-BE49-F238E27FC236}">
                <a16:creationId xmlns:a16="http://schemas.microsoft.com/office/drawing/2014/main" id="{CBFBE9B4-18DD-417F-924F-2CD2221C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953000"/>
            <a:ext cx="2571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CF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95D83735-A4C4-4441-AFE5-2E3547D14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953000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b="1">
                <a:solidFill>
                  <a:srgbClr val="1D4ED8"/>
                </a:solidFill>
                <a:latin typeface="Arial"/>
                <a:ea typeface="Arial"/>
                <a:cs typeface="Arial"/>
              </a:defRPr>
            </a:pPr>
            <a:r>
              <a:rPr sz="1400" b="1">
                <a:solidFill>
                  <a:srgbClr val="1D4ED8"/>
                </a:solidFill>
                <a:latin typeface="Arial"/>
                <a:ea typeface="Arial"/>
                <a:cs typeface="Arial"/>
                <a:hlinkClick xmlns:r="http://schemas.openxmlformats.org/officeDocument/2006/relationships" r:id="R244e68c6d6f34eaf"/>
              </a:rPr>
              <a:t>GitHub QA repository</a:t>
            </a:r>
          </a:p>
        </p:txBody>
      </p:sp>
      <p:sp>
        <p:nvSpPr>
          <p:cNvPr id="34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67A4021C-C8F2-407B-AD40-8955E1E6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99" y="6486525"/>
            <a:ext cx="32099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JobTracker</a:t>
            </a:r>
            <a:r>
              <a:rPr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 QA Portfolio</a:t>
            </a:r>
          </a:p>
        </p:txBody>
      </p:sp>
      <p:sp>
        <p:nvSpPr>
          <p:cNvPr id="35" name="Rectangle 34">
            <a:extLst xmlns:a="http://schemas.openxmlformats.org/drawingml/2006/main">
              <a:ext uri="{FF2B5EF4-FFF2-40B4-BE49-F238E27FC236}">
                <a16:creationId xmlns:a16="http://schemas.microsoft.com/office/drawing/2014/main" id="{F08AF694-A586-4371-BE02-0AEB5FBF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7907744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36BA2F82-3EAD-41C3-868C-B7F4636F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9A11D61-77A4-4F18-A6F9-10758DDD9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 i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b="1" i="0">
                <a:solidFill>
                  <a:srgbClr val="172033"/>
                </a:solidFill>
                <a:latin typeface="Arial"/>
                <a:ea typeface="Arial"/>
                <a:cs typeface="Arial"/>
              </a:rPr>
              <a:t>Incorrect salary extraction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77D8775B-F399-481E-9F91-5D4F880F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81DD78E2-6496-4174-9325-25BAC97B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99" y="6486525"/>
            <a:ext cx="2808849" cy="76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64748B"/>
                </a:solidFill>
                <a:latin typeface="Arial"/>
                <a:ea typeface="Arial"/>
                <a:cs typeface="Arial"/>
              </a:rPr>
              <a:t>JobTracker QA Portfolio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16BB5F9-60B1-4D8B-8B21-32E4B7C5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b="0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64748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E9AF0344-A73D-4861-9DB4-6F6AD6B9A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76325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 i="0">
                <a:solidFill>
                  <a:srgbClr val="1D4ED8"/>
                </a:solidFill>
                <a:latin typeface="Arial"/>
                <a:ea typeface="Arial"/>
                <a:cs typeface="Arial"/>
              </a:defRPr>
            </a:pPr>
            <a:r>
              <a:rPr b="1" i="0">
                <a:solidFill>
                  <a:srgbClr val="1D4ED8"/>
                </a:solidFill>
                <a:latin typeface="Arial"/>
                <a:ea typeface="Arial"/>
                <a:cs typeface="Arial"/>
              </a:rPr>
              <a:t>Salary extraction   |   Severity: Medium   |   Priority: High   |   Fixed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672CBD-7AB2-4F95-AA3E-D65250580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WHAT HAPPENED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The first Salary heading contained 4.2 and 116 reviews. The extractor labelled 4.2 as salary with high confidence.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66A934D-20E0-42BA-B694-EB5EA64D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EXPECTED VERSUS ACTUAL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Expected: reject the rating and use AUD 70,000–75,000 / Year. Actual: 4.2 appeared as salary.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0C27D25D-8151-4CB6-B20F-759B2B483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762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WHY IT MATTERED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Incorrect compensation could distort job comparisons. Editable review kept severity Medium; plausible financial data set priority High.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9F4D92C2-FCE9-4E73-A1CA-75C420A76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4762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VERIFICATION AND REGRESSION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Plausibility checks now reject ratings, review counts, and vague text. A duplicate-heading fixture and manual retest confirmed the pay range while valid formats remained supported.</a:t>
            </a:r>
          </a:p>
        </p:txBody>
      </p:sp>
      <p:pic>
        <p:nvPicPr>
          <p:cNvPr id="26" name="Picture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74a4181ca642bb"/>
          <a:stretch xmlns:a="http://schemas.openxmlformats.org/drawingml/2006/main"/>
        </p:blipFill>
        <p:spPr>
          <a:xfrm xmlns:a="http://schemas.openxmlformats.org/drawingml/2006/main">
            <a:off x="5762625" y="1485917"/>
            <a:ext cx="5819775" cy="3657567"/>
          </a:xfrm>
          <a:prstGeom xmlns:a="http://schemas.openxmlformats.org/drawingml/2006/main" prst="rect">
            <a:avLst/>
          </a:prstGeom>
        </p:spPr>
      </p:pic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D626B2A2-5711-4D70-9039-98FF7E7B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52482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 i="1">
                <a:solidFill>
                  <a:srgbClr val="64748B"/>
                </a:solidFill>
                <a:latin typeface="Arial"/>
                <a:ea typeface="Arial"/>
                <a:cs typeface="Arial"/>
              </a:rPr>
              <a:t>Reconstructed visual based on a sanitized deterministic scenario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E9DDF052-BA25-434F-972C-616F151A5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219700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b="1">
                <a:solidFill>
                  <a:srgbClr val="1D4ED8"/>
                </a:solidFill>
                <a:latin typeface="Arial"/>
                <a:ea typeface="Arial"/>
                <a:cs typeface="Arial"/>
              </a:defRPr>
            </a:pPr>
            <a:r>
              <a:rPr sz="1200" b="1" u="sng">
                <a:solidFill>
                  <a:srgbClr val="1D4ED8"/>
                </a:solidFill>
                <a:latin typeface="Arial"/>
                <a:ea typeface="Arial"/>
                <a:cs typeface="Arial"/>
                <a:hlinkClick xmlns:r="http://schemas.openxmlformats.org/officeDocument/2006/relationships" r:id="Rdef537951d7a425c"/>
              </a:rPr>
              <a:t>GitHub issue #2</a:t>
            </a:r>
          </a:p>
        </p:txBody>
      </p:sp>
    </p:spTree>
    <p:extLst>
      <p:ext uri="{BB962C8B-B14F-4D97-AF65-F5344CB8AC3E}">
        <p14:creationId xmlns:p14="http://schemas.microsoft.com/office/powerpoint/2010/main" val="8637200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C87FDF1-673F-4A78-8263-9092F308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8EA9CF6-A790-4283-A3E0-32CE41961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 i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b="1" i="0">
                <a:solidFill>
                  <a:srgbClr val="172033"/>
                </a:solidFill>
                <a:latin typeface="Arial"/>
                <a:ea typeface="Arial"/>
                <a:cs typeface="Arial"/>
              </a:rPr>
              <a:t>IPv6 delayed the IPv4 fallback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DF18B20B-2B6A-43F8-A66D-2BF4AFB91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25A2CAF-7BEE-438E-AC75-3324483F9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86525"/>
            <a:ext cx="2780714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64748B"/>
                </a:solidFill>
                <a:latin typeface="Arial"/>
                <a:ea typeface="Arial"/>
                <a:cs typeface="Arial"/>
              </a:rPr>
              <a:t>JobTracker QA Portfolio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201AD56-1D19-48EC-9B48-BC0B4755C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b="0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64748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F7536CF-AE9B-42D6-815E-65F1C6B25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76325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 i="0">
                <a:solidFill>
                  <a:srgbClr val="1D4ED8"/>
                </a:solidFill>
                <a:latin typeface="Arial"/>
                <a:ea typeface="Arial"/>
                <a:cs typeface="Arial"/>
              </a:defRPr>
            </a:pPr>
            <a:r>
              <a:rPr b="1" i="0">
                <a:solidFill>
                  <a:srgbClr val="1D4ED8"/>
                </a:solidFill>
                <a:latin typeface="Arial"/>
                <a:ea typeface="Arial"/>
                <a:cs typeface="Arial"/>
              </a:rPr>
              <a:t>Networking / URL import   |   Severity: Medium   |   Priority: High   |   Fixed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4D26137-C899-4977-AA9C-757A35BF6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TEST ENVIRONMENT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Windows, a public HTTPS job page, DNS resolving to IPv6 and IPv4, and an unavailable local IPv6 route.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4301BF20-C119-45C8-9447-D00442508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EXPECTED VERSUS ACTUAL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Expected: reach the site through the working address. Actual: IPv6 consumed the timeout before IPv4 could run.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A19AEA64-0337-4830-90C8-BC703A655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USER IMPACT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A valid URL-import workflow failed for reachable pages and forced users back to manual entry.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F4A5C216-490C-44D3-A9F4-AC82A506C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76700"/>
            <a:ext cx="47625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RESOLUTION AND EVIDENCE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Validated candidates are interleaved with a 250 ms stagger; the first success wins. IPv4 returned HTTP 200 in about 2.28 s. A deterministic fallback test and the 92-test release gate passed.</a:t>
            </a:r>
          </a:p>
        </p:txBody>
      </p:sp>
      <p:pic>
        <p:nvPicPr>
          <p:cNvPr id="26" name="Picture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b0f70b8fff44c8"/>
          <a:stretch xmlns:a="http://schemas.openxmlformats.org/drawingml/2006/main"/>
        </p:blipFill>
        <p:spPr>
          <a:xfrm xmlns:a="http://schemas.openxmlformats.org/drawingml/2006/main">
            <a:off x="5762625" y="1485917"/>
            <a:ext cx="5819775" cy="3657567"/>
          </a:xfrm>
          <a:prstGeom xmlns:a="http://schemas.openxmlformats.org/drawingml/2006/main" prst="rect">
            <a:avLst/>
          </a:prstGeom>
        </p:spPr>
      </p:pic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A4954F9-3C5C-4B5F-9F49-66975D82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52482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 i="1">
                <a:solidFill>
                  <a:srgbClr val="64748B"/>
                </a:solidFill>
                <a:latin typeface="Arial"/>
                <a:ea typeface="Arial"/>
                <a:cs typeface="Arial"/>
              </a:rPr>
              <a:t>Reconstructed visual based on a sanitized deterministic scenario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7F973491-8003-4439-A240-D17B87D8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219700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b="1">
                <a:solidFill>
                  <a:srgbClr val="1D4ED8"/>
                </a:solidFill>
                <a:latin typeface="Arial"/>
                <a:ea typeface="Arial"/>
                <a:cs typeface="Arial"/>
              </a:defRPr>
            </a:pPr>
            <a:r>
              <a:rPr sz="1200" b="1" u="sng">
                <a:solidFill>
                  <a:srgbClr val="1D4ED8"/>
                </a:solidFill>
                <a:latin typeface="Arial"/>
                <a:ea typeface="Arial"/>
                <a:cs typeface="Arial"/>
                <a:hlinkClick xmlns:r="http://schemas.openxmlformats.org/officeDocument/2006/relationships" r:id="Re1f90aadcf3e43d8"/>
              </a:rPr>
              <a:t>GitHub issue #4</a:t>
            </a:r>
          </a:p>
        </p:txBody>
      </p:sp>
    </p:spTree>
    <p:extLst>
      <p:ext uri="{BB962C8B-B14F-4D97-AF65-F5344CB8AC3E}">
        <p14:creationId xmlns:p14="http://schemas.microsoft.com/office/powerpoint/2010/main" val="18074548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ED02D233-1DB6-4F06-8967-CBD3AF64E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814957C-6404-456E-A446-9A7F218C0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 i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b="1" i="0">
                <a:solidFill>
                  <a:srgbClr val="172033"/>
                </a:solidFill>
                <a:latin typeface="Arial"/>
                <a:ea typeface="Arial"/>
                <a:cs typeface="Arial"/>
              </a:rPr>
              <a:t>Mobile navigation obstructed the interface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102FFAF-EDE3-4C49-8AEC-6C1574B6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6B00FBC0-8ACF-423A-98C4-018AA3E5E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99" y="6486525"/>
            <a:ext cx="2724443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64748B"/>
                </a:solidFill>
                <a:latin typeface="Arial"/>
                <a:ea typeface="Arial"/>
                <a:cs typeface="Arial"/>
              </a:rPr>
              <a:t>JobTracker QA Portfolio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53CF5B03-9470-4547-B91F-8C2E79899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b="0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64748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0BFF47E8-6BA8-4DEA-8165-A6E6AED4B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76325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 i="0">
                <a:solidFill>
                  <a:srgbClr val="1D4ED8"/>
                </a:solidFill>
                <a:latin typeface="Arial"/>
                <a:ea typeface="Arial"/>
                <a:cs typeface="Arial"/>
              </a:defRPr>
            </a:pPr>
            <a:r>
              <a:rPr b="1" i="0">
                <a:solidFill>
                  <a:srgbClr val="1D4ED8"/>
                </a:solidFill>
                <a:latin typeface="Arial"/>
                <a:ea typeface="Arial"/>
                <a:cs typeface="Arial"/>
              </a:rPr>
              <a:t>Responsive navigation   |   Severity: High   |   Priority: High   |   Fixed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809F1BA-BF47-432C-8155-4FF9D94C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TEST ENVIRONMENT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Chrome responsive viewport at 390 px across the authenticated layout and public synthetic demo.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F5E1363D-46E9-4911-A939-0F047C0B2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EXPECTED VERSUS ACTUAL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Expected: start collapsed and close by toggle, link, outside click, or Escape. Actual: expanded over content and dismissed inconsistently.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F53E878-D44F-46A8-B372-81B55D89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WHY IMPACT WAS HIGH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The menu obstructed the whole mobile interface and could make core pages unusable on a phone.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B651371-C30C-4BE0-893D-29B73A81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4762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RETEST AND REGRESSION  —  </a:t>
            </a:r>
            <a:r>
              <a:rPr sz="1150">
                <a:solidFill>
                  <a:srgbClr val="172033"/>
                </a:solidFill>
                <a:latin typeface="Arial"/>
                <a:ea typeface="Arial"/>
                <a:cs typeface="Arial"/>
              </a:rPr>
              <a:t>Manual retesting covered both layouts at 390 px. Regression evidence: 104 unit tests, 96 integration tests, 3 browser journeys, formatting, audit, JavaScript checks, and publish verification.</a:t>
            </a:r>
          </a:p>
        </p:txBody>
      </p:sp>
      <p:pic>
        <p:nvPicPr>
          <p:cNvPr id="26" name="Picture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8e9d109bb4fc0"/>
          <a:stretch xmlns:a="http://schemas.openxmlformats.org/drawingml/2006/main"/>
        </p:blipFill>
        <p:spPr>
          <a:xfrm xmlns:a="http://schemas.openxmlformats.org/drawingml/2006/main">
            <a:off x="5762625" y="1485917"/>
            <a:ext cx="5819775" cy="3657567"/>
          </a:xfrm>
          <a:prstGeom xmlns:a="http://schemas.openxmlformats.org/drawingml/2006/main" prst="rect">
            <a:avLst/>
          </a:prstGeom>
        </p:spPr>
      </p:pic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9C9322E2-A6E9-4323-850A-14827342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52482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b="0" i="1">
                <a:solidFill>
                  <a:srgbClr val="64748B"/>
                </a:solidFill>
                <a:latin typeface="Arial"/>
                <a:ea typeface="Arial"/>
                <a:cs typeface="Arial"/>
              </a:rPr>
              <a:t>Reconstructed visual based on a </a:t>
            </a:r>
            <a:r>
              <a:rPr b="0" i="1">
                <a:solidFill>
                  <a:srgbClr val="64748B"/>
                </a:solidFill>
                <a:latin typeface="Arial"/>
                <a:ea typeface="Arial"/>
                <a:cs typeface="Arial"/>
              </a:rPr>
              <a:t>sanitized</a:t>
            </a:r>
            <a:r>
              <a:rPr b="0" i="1">
                <a:solidFill>
                  <a:srgbClr val="64748B"/>
                </a:solidFill>
                <a:latin typeface="Arial"/>
                <a:ea typeface="Arial"/>
                <a:cs typeface="Arial"/>
              </a:rPr>
              <a:t> deterministic scenario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281E20F0-A960-4569-99C7-94E6FBDDB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219700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b="1">
                <a:solidFill>
                  <a:srgbClr val="1D4ED8"/>
                </a:solidFill>
                <a:latin typeface="Arial"/>
                <a:ea typeface="Arial"/>
                <a:cs typeface="Arial"/>
              </a:defRPr>
            </a:pPr>
            <a:r>
              <a:rPr sz="1200" b="1" u="sng">
                <a:solidFill>
                  <a:srgbClr val="1D4ED8"/>
                </a:solidFill>
                <a:latin typeface="Arial"/>
                <a:ea typeface="Arial"/>
                <a:cs typeface="Arial"/>
                <a:hlinkClick xmlns:r="http://schemas.openxmlformats.org/officeDocument/2006/relationships" r:id="R540801c1e7ee4b12"/>
              </a:rPr>
              <a:t>GitHub issue #8</a:t>
            </a:r>
          </a:p>
        </p:txBody>
      </p:sp>
    </p:spTree>
    <p:extLst>
      <p:ext uri="{BB962C8B-B14F-4D97-AF65-F5344CB8AC3E}">
        <p14:creationId xmlns:p14="http://schemas.microsoft.com/office/powerpoint/2010/main" val="4089163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720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5CBF3402-892F-4AFF-914D-51BC6A06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7168346-EEED-44AA-AAAA-0646C4A2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Explore the complete QA record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1640D23-6B9C-4644-AAA4-99708076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0"/>
            <a:ext cx="10144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D9E4F5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D9E4F5"/>
                </a:solidFill>
                <a:latin typeface="Arial"/>
                <a:ea typeface="Arial"/>
                <a:cs typeface="Arial"/>
              </a:rPr>
              <a:t>These are selected examples. The repository contains the complete and continually updated QA record.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3C6D02D-99F2-430A-9266-529509B4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98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 i="0">
                <a:solidFill>
                  <a:srgbClr val="93B4FF"/>
                </a:solidFill>
                <a:latin typeface="Arial"/>
                <a:ea typeface="Arial"/>
                <a:cs typeface="Arial"/>
              </a:defRPr>
            </a:pPr>
            <a:r>
              <a:rPr b="1" i="0">
                <a:solidFill>
                  <a:srgbClr val="93B4FF"/>
                </a:solidFill>
                <a:latin typeface="Arial"/>
                <a:ea typeface="Arial"/>
                <a:cs typeface="Arial"/>
              </a:rPr>
              <a:t>Repository contents</a:t>
            </a:r>
          </a:p>
        </p:txBody>
      </p:sp>
      <p:sp>
        <p:nvSpPr>
          <p:cNvPr id="5" name="Rectangle: Rounded Corners 4">
            <a:extLst xmlns:a="http://schemas.openxmlformats.org/drawingml/2006/main">
              <a:ext uri="{FF2B5EF4-FFF2-40B4-BE49-F238E27FC236}">
                <a16:creationId xmlns:a16="http://schemas.microsoft.com/office/drawing/2014/main" id="{20320806-CA8E-412A-8494-6CC0925EA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43200"/>
            <a:ext cx="66675" cy="666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E8E6D86-DEAF-47D2-B6D7-46A886F8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574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All reported defects</a:t>
            </a:r>
          </a:p>
        </p:txBody>
      </p:sp>
      <p:sp>
        <p:nvSpPr>
          <p:cNvPr id="7" name="Rectangle: Rounded Corners 6">
            <a:extLst xmlns:a="http://schemas.openxmlformats.org/drawingml/2006/main">
              <a:ext uri="{FF2B5EF4-FFF2-40B4-BE49-F238E27FC236}">
                <a16:creationId xmlns:a16="http://schemas.microsoft.com/office/drawing/2014/main" id="{D804446D-475C-4A32-AF54-F6598410C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00400"/>
            <a:ext cx="66675" cy="666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37E2C1F-23DF-4FCE-9FF6-CE85ED6D8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146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Reproduction steps</a:t>
            </a:r>
          </a:p>
        </p:txBody>
      </p:sp>
      <p:sp>
        <p:nvSpPr>
          <p:cNvPr id="9" name="Rectangle: Rounded Corners 8">
            <a:extLst xmlns:a="http://schemas.openxmlformats.org/drawingml/2006/main">
              <a:ext uri="{FF2B5EF4-FFF2-40B4-BE49-F238E27FC236}">
                <a16:creationId xmlns:a16="http://schemas.microsoft.com/office/drawing/2014/main" id="{DDBFD420-17FD-4751-B725-CA6391151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57600"/>
            <a:ext cx="66675" cy="666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0F484802-59D0-4297-AB51-C12E06D8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718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Severity and priority assessments</a:t>
            </a:r>
          </a:p>
        </p:txBody>
      </p:sp>
      <p:sp>
        <p:nvSpPr>
          <p:cNvPr id="11" name="Rectangle: Rounded Corners 10">
            <a:extLst xmlns:a="http://schemas.openxmlformats.org/drawingml/2006/main">
              <a:ext uri="{FF2B5EF4-FFF2-40B4-BE49-F238E27FC236}">
                <a16:creationId xmlns:a16="http://schemas.microsoft.com/office/drawing/2014/main" id="{3607B96F-BC12-45ED-9146-67D5778AA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4800"/>
            <a:ext cx="66675" cy="666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7CFD0E0-8D75-4DDB-8C13-563BCB0AE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290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QA strategy</a:t>
            </a:r>
          </a:p>
        </p:txBody>
      </p:sp>
      <p:sp>
        <p:nvSpPr>
          <p:cNvPr id="13" name="Rectangle: Rounded Corners 12">
            <a:extLst xmlns:a="http://schemas.openxmlformats.org/drawingml/2006/main">
              <a:ext uri="{FF2B5EF4-FFF2-40B4-BE49-F238E27FC236}">
                <a16:creationId xmlns:a16="http://schemas.microsoft.com/office/drawing/2014/main" id="{CAD55DA7-1411-4EC9-97DE-780CEC3C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743200"/>
            <a:ext cx="66675" cy="666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8DFD934F-C583-43CA-B32F-BE6A13C6B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657475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Resolution notes</a:t>
            </a:r>
          </a:p>
        </p:txBody>
      </p:sp>
      <p:sp>
        <p:nvSpPr>
          <p:cNvPr id="15" name="Rectangle: Rounded Corners 14">
            <a:extLst xmlns:a="http://schemas.openxmlformats.org/drawingml/2006/main">
              <a:ext uri="{FF2B5EF4-FFF2-40B4-BE49-F238E27FC236}">
                <a16:creationId xmlns:a16="http://schemas.microsoft.com/office/drawing/2014/main" id="{0EA49A77-3DB8-4DE6-97D8-CAA14DB28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200400"/>
            <a:ext cx="66675" cy="666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D8089C58-C07F-42BA-87D5-0054ED85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114675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Regression evidence</a:t>
            </a:r>
          </a:p>
        </p:txBody>
      </p:sp>
      <p:sp>
        <p:nvSpPr>
          <p:cNvPr id="17" name="Rectangle: Rounded Corners 16">
            <a:extLst xmlns:a="http://schemas.openxmlformats.org/drawingml/2006/main">
              <a:ext uri="{FF2B5EF4-FFF2-40B4-BE49-F238E27FC236}">
                <a16:creationId xmlns:a16="http://schemas.microsoft.com/office/drawing/2014/main" id="{D39BEB8F-456C-449A-8315-48E820BCC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657600"/>
            <a:ext cx="66675" cy="66675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8F2DF36-8C07-4D98-B528-6FF0BB0C3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571875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issue status</a:t>
            </a:r>
          </a:p>
        </p:txBody>
      </p:sp>
      <p:sp>
        <p:nvSpPr>
          <p:cNvPr id="19" name="Rectangle: Rounded Corners 18">
            <a:extLst xmlns:a="http://schemas.openxmlformats.org/drawingml/2006/main">
              <a:ext uri="{FF2B5EF4-FFF2-40B4-BE49-F238E27FC236}">
                <a16:creationId xmlns:a16="http://schemas.microsoft.com/office/drawing/2014/main" id="{EDFAA018-1ADD-4036-B597-989CEF56E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90750"/>
            <a:ext cx="3000375" cy="3124200"/>
          </a:xfrm>
          <a:prstGeom xmlns:a="http://schemas.openxmlformats.org/drawingml/2006/main" prst="roundRect">
            <a:avLst>
              <a:gd name="adj" fmla="val 5079"/>
            </a:avLst>
          </a:prstGeom>
          <a:solidFill xmlns:a="http://schemas.openxmlformats.org/drawingml/2006/main">
            <a:srgbClr val="202B41"/>
          </a:solidFill>
          <a:ln xmlns:a="http://schemas.openxmlformats.org/drawingml/2006/main" w="9525">
            <a:solidFill>
              <a:srgbClr val="334563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A983356D-7F95-43CB-AE1F-B99721F4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505075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Complete source of truth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F8215C6-7A93-4D67-8643-86FF00B6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190875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>
                <a:solidFill>
                  <a:srgbClr val="8BB0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BB0FF"/>
                </a:solidFill>
                <a:latin typeface="Arial"/>
                <a:ea typeface="Arial"/>
                <a:cs typeface="Arial"/>
                <a:hlinkClick xmlns:r="http://schemas.openxmlformats.org/officeDocument/2006/relationships" r:id="R4cf5bfbde9c24fe6"/>
              </a:rPr>
              <a:t>GitHub repository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4F1C1E64-3F32-4EAD-99D4-7442BA79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73380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>
                <a:solidFill>
                  <a:srgbClr val="8BB0FF"/>
                </a:solidFill>
                <a:latin typeface="Arial"/>
                <a:ea typeface="Arial"/>
                <a:cs typeface="Arial"/>
              </a:defRPr>
            </a:pPr>
            <a:r>
              <a:rPr sz="1500" b="1" u="sng">
                <a:solidFill>
                  <a:srgbClr val="8BB0FF"/>
                </a:solidFill>
                <a:latin typeface="Arial"/>
                <a:ea typeface="Arial"/>
                <a:cs typeface="Arial"/>
                <a:hlinkClick xmlns:r="http://schemas.openxmlformats.org/officeDocument/2006/relationships" r:id="R1f963942d03c4ab4"/>
              </a:rPr>
              <a:t>Reported-bugs index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226DCBB6-DC2D-436E-A19E-6B62DD197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42100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>
                <a:solidFill>
                  <a:srgbClr val="8BB0FF"/>
                </a:solidFill>
                <a:latin typeface="Arial"/>
                <a:ea typeface="Arial"/>
                <a:cs typeface="Arial"/>
              </a:defRPr>
            </a:pPr>
            <a:r>
              <a:rPr sz="1500" b="1" u="sng">
                <a:solidFill>
                  <a:srgbClr val="8BB0FF"/>
                </a:solidFill>
                <a:latin typeface="Arial"/>
                <a:ea typeface="Arial"/>
                <a:cs typeface="Arial"/>
                <a:hlinkClick xmlns:r="http://schemas.openxmlformats.org/officeDocument/2006/relationships" r:id="R12f4da5ca395499d"/>
              </a:rPr>
              <a:t>QA strategy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96B8BD90-397D-446C-AE96-B2B039E48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468630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>
                <a:solidFill>
                  <a:srgbClr val="8BB0FF"/>
                </a:solidFill>
                <a:latin typeface="Arial"/>
                <a:ea typeface="Arial"/>
                <a:cs typeface="Arial"/>
              </a:defRPr>
            </a:pPr>
            <a:r>
              <a:rPr sz="1500" b="1" u="sng">
                <a:solidFill>
                  <a:srgbClr val="8BB0FF"/>
                </a:solidFill>
                <a:latin typeface="Arial"/>
                <a:ea typeface="Arial"/>
                <a:cs typeface="Arial"/>
                <a:hlinkClick xmlns:r="http://schemas.openxmlformats.org/officeDocument/2006/relationships" r:id="R44a3f2ae715640df"/>
              </a:rPr>
              <a:t>GitHub issue register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94FDFF4F-C5F0-409F-A61F-FC79507E6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34050"/>
            <a:ext cx="714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1">
                <a:solidFill>
                  <a:srgbClr val="8BB0FF"/>
                </a:solidFill>
                <a:latin typeface="Arial"/>
                <a:ea typeface="Arial"/>
                <a:cs typeface="Arial"/>
              </a:defRPr>
            </a:pPr>
            <a:r>
              <a:rPr sz="1800" b="1" u="sng">
                <a:solidFill>
                  <a:srgbClr val="8BB0FF"/>
                </a:solidFill>
                <a:latin typeface="Arial"/>
                <a:ea typeface="Arial"/>
                <a:cs typeface="Arial"/>
                <a:hlinkClick xmlns:r="http://schemas.openxmlformats.org/officeDocument/2006/relationships" r:id="Rf063f80d16c24767"/>
              </a:rPr>
              <a:t>github.com/Chit-Thway/job-application-tracker-qa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D746277C-8832-46C4-98AA-1C5546E43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99" y="6486525"/>
            <a:ext cx="2939121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b="0" i="0">
                <a:solidFill>
                  <a:srgbClr val="CBD5E1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CBD5E1"/>
                </a:solidFill>
                <a:latin typeface="Arial"/>
                <a:ea typeface="Arial"/>
                <a:cs typeface="Arial"/>
              </a:rPr>
              <a:t>JobTracker</a:t>
            </a:r>
            <a:r>
              <a:rPr b="0" i="0">
                <a:solidFill>
                  <a:srgbClr val="CBD5E1"/>
                </a:solidFill>
                <a:latin typeface="Arial"/>
                <a:ea typeface="Arial"/>
                <a:cs typeface="Arial"/>
              </a:rPr>
              <a:t> QA Portfolio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86E17CDF-F31C-40AB-B9A3-0D75C721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b="0" i="0">
                <a:solidFill>
                  <a:srgbClr val="CBD5E1"/>
                </a:solidFill>
                <a:latin typeface="Arial"/>
                <a:ea typeface="Arial"/>
                <a:cs typeface="Arial"/>
              </a:defRPr>
            </a:pPr>
            <a:r>
              <a:rPr b="0" i="0">
                <a:solidFill>
                  <a:srgbClr val="CBD5E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850291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2026-10-02T04:58:44.6890000Z</dcterms:created>
  <dcterms:modified xsi:type="dcterms:W3CDTF">2026-10-02T04:58:44.6890000Z</dcterms:modified>
</coreProperties>
</file>