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b35a7f01584034" /><Relationship Type="http://schemas.openxmlformats.org/officeDocument/2006/relationships/extended-properties" Target="/docProps/app.xml" Id="Rbf7aed3ff41d4774" /><Relationship Type="http://schemas.openxmlformats.org/officeDocument/2006/relationships/officeDocument" Target="/ppt/presentation.xml" Id="R42c1e5d09c2e45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ef17b921f0425b"/>
  </p:sldMasterIdLst>
  <p:notesMasterIdLst>
    <p:notesMasterId xmlns:r="http://schemas.openxmlformats.org/officeDocument/2006/relationships" r:id="Rae13966d380a458a"/>
  </p:notesMasterIdLst>
  <p:sldIdLst>
    <p:sldId xmlns:r="http://schemas.openxmlformats.org/officeDocument/2006/relationships" id="256" r:id="R505f9c7776ea430c"/>
    <p:sldId xmlns:r="http://schemas.openxmlformats.org/officeDocument/2006/relationships" id="257" r:id="R89e38d9f3a134588"/>
    <p:sldId xmlns:r="http://schemas.openxmlformats.org/officeDocument/2006/relationships" id="258" r:id="Rbedb8f1b6ca84292"/>
    <p:sldId xmlns:r="http://schemas.openxmlformats.org/officeDocument/2006/relationships" id="259" r:id="R52e8863128314e49"/>
    <p:sldId xmlns:r="http://schemas.openxmlformats.org/officeDocument/2006/relationships" id="260" r:id="R6fc498d5fed345bd"/>
    <p:sldId xmlns:r="http://schemas.openxmlformats.org/officeDocument/2006/relationships" id="261" r:id="R5a305298f81e49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3cb398220f42ae" /><Relationship Type="http://schemas.openxmlformats.org/officeDocument/2006/relationships/slideMaster" Target="/ppt/slideMasters/slideMaster1.xml" Id="R20ef17b921f0425b" /><Relationship Type="http://schemas.openxmlformats.org/officeDocument/2006/relationships/notesMaster" Target="/ppt/notesMasters/notesMaster1.xml" Id="Rae13966d380a458a" /><Relationship Type="http://schemas.openxmlformats.org/officeDocument/2006/relationships/presProps" Target="/ppt/presProps.xml" Id="R30bf362e10194197" /><Relationship Type="http://schemas.openxmlformats.org/officeDocument/2006/relationships/viewProps" Target="/ppt/viewProps.xml" Id="Ref32cb34c6c143f2" /><Relationship Type="http://schemas.openxmlformats.org/officeDocument/2006/relationships/tableStyles" Target="/ppt/tableStyles.xml" Id="Racddaea9147d4dc4" /><Relationship Type="http://schemas.openxmlformats.org/officeDocument/2006/relationships/slide" Target="/ppt/slides/slide1.xml" Id="R505f9c7776ea430c" /><Relationship Type="http://schemas.openxmlformats.org/officeDocument/2006/relationships/slide" Target="/ppt/slides/slide2.xml" Id="R89e38d9f3a134588" /><Relationship Type="http://schemas.openxmlformats.org/officeDocument/2006/relationships/slide" Target="/ppt/slides/slide3.xml" Id="Rbedb8f1b6ca84292" /><Relationship Type="http://schemas.openxmlformats.org/officeDocument/2006/relationships/slide" Target="/ppt/slides/slide4.xml" Id="R52e8863128314e49" /><Relationship Type="http://schemas.openxmlformats.org/officeDocument/2006/relationships/slide" Target="/ppt/slides/slide5.xml" Id="R6fc498d5fed345bd" /><Relationship Type="http://schemas.openxmlformats.org/officeDocument/2006/relationships/slide" Target="/ppt/slides/slide6.xml" Id="R5a305298f81e49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7531b32a0f43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edecef0e73423d" /><Relationship Type="http://schemas.openxmlformats.org/officeDocument/2006/relationships/notesMaster" Target="/ppt/notesMasters/notesMaster1.xml" Id="Re88ec0c1a25744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19e27511164eb1" /><Relationship Type="http://schemas.openxmlformats.org/officeDocument/2006/relationships/notesMaster" Target="/ppt/notesMasters/notesMaster1.xml" Id="Ra776ca6b621a46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232c44b37543af" /><Relationship Type="http://schemas.openxmlformats.org/officeDocument/2006/relationships/notesMaster" Target="/ppt/notesMasters/notesMaster1.xml" Id="R234a839f44b34d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a1baea214341e7" /><Relationship Type="http://schemas.openxmlformats.org/officeDocument/2006/relationships/notesMaster" Target="/ppt/notesMasters/notesMaster1.xml" Id="R01c992d53a9940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30f13556404c03" /><Relationship Type="http://schemas.openxmlformats.org/officeDocument/2006/relationships/notesMaster" Target="/ppt/notesMasters/notesMaster1.xml" Id="R4ed12365177c4a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ffc36374ed4a04" /><Relationship Type="http://schemas.openxmlformats.org/officeDocument/2006/relationships/notesMaster" Target="/ppt/notesMasters/notesMaster1.xml" Id="R6ed916c3a41540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homepage screenshot: https://chitthway-portfolio.pages.dev/ (captured 2026-08-28)</a:t>
            </a:r>
          </a:p>
          <a:p xmlns:a="http://schemas.openxmlformats.org/drawingml/2006/main">
            <a:r>
              <a:t>- Product purpose: docs/version-2-roadmap.md in the current Portfolio V2 repository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dark-mode homepage screenshot: https://chitthway-portfolio.pages.dev/ (captured 2026-08-28)</a:t>
            </a:r>
          </a:p>
          <a:p xmlns:a="http://schemas.openxmlformats.org/drawingml/2006/main">
            <a:r>
              <a:t>- Homepage structure and actions: app/page.tsx and app/components/ThemeToggle.tsx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profile-directory screenshot: https://chitthway-portfolio.pages.dev/ (captured 2026-08-28)</a:t>
            </a:r>
          </a:p>
          <a:p xmlns:a="http://schemas.openxmlformats.org/drawingml/2006/main">
            <a:r>
              <a:t>- Homepage section order and destinations: app/page.tsx and app/components/AboutDirectory.tsx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selected-work screenshot: https://chitthway-portfolio.pages.dev/#projects (captured 2026-08-28)</a:t>
            </a:r>
          </a:p>
          <a:p xmlns:a="http://schemas.openxmlformats.org/drawingml/2006/main">
            <a:r>
              <a:t>- Featured-project framing and verified project types: app/page.tsx and app/data/projectCaseStudies.ts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Job Application Tracker case-study screenshot: https://chitthway-portfolio.pages.dev/projects/job-application-tracker/ (captured 2026-08-28)</a:t>
            </a:r>
          </a:p>
          <a:p xmlns:a="http://schemas.openxmlformats.org/drawingml/2006/main">
            <a:r>
              <a:t>- Case-study content structure: app/data/projectCaseStudies.ts and project-page components in the current repository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portfolio: https://chitthway-portfolio.pages.dev/ (verified 2026-08-28)</a:t>
            </a:r>
          </a:p>
          <a:p xmlns:a="http://schemas.openxmlformats.org/drawingml/2006/main">
            <a:r>
              <a:t>- Implementation stack: package.json and wrangler.toml</a:t>
            </a:r>
          </a:p>
          <a:p xmlns:a="http://schemas.openxmlformats.org/drawingml/2006/main">
            <a:r>
              <a:t>- Accessibility, routing and rendered-content checks: app/page.tsx, app/components/TechnologyMarquee.tsx and tests/rendered-html.test.mjs</a:t>
            </a:r>
          </a:p>
          <a:p xmlns:a="http://schemas.openxmlformats.org/drawingml/2006/main">
            <a:r>
              <a:t>- Diary is referenced only as an extension; see the separate Portfolio Diary case-study deck for detail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df590952f24b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8924a4b8db40ce" /><Relationship Type="http://schemas.openxmlformats.org/officeDocument/2006/relationships/slideLayout" Target="/ppt/slideLayouts/slideLayout1.xml" Id="R76e2e14d834b46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e2e14d834b46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eb5ccdc934013" /><Relationship Type="http://schemas.openxmlformats.org/officeDocument/2006/relationships/image" Target="/ppt/media/image.png" Id="R39811671e52b4e00" /><Relationship Type="http://schemas.openxmlformats.org/officeDocument/2006/relationships/notesSlide" Target="/ppt/notesSlides/notesSlide1.xml" Id="R91551e25baf44e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d07698a0334af3" /><Relationship Type="http://schemas.openxmlformats.org/officeDocument/2006/relationships/image" Target="/ppt/media/image.jpeg" Id="R712562ac3bc14c0e" /><Relationship Type="http://schemas.openxmlformats.org/officeDocument/2006/relationships/notesSlide" Target="/ppt/notesSlides/notesSlide2.xml" Id="R633a96ea8b1a4a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675fa55054672" /><Relationship Type="http://schemas.openxmlformats.org/officeDocument/2006/relationships/image" Target="/ppt/media/image2.jpeg" Id="R11ba5055767f432f" /><Relationship Type="http://schemas.openxmlformats.org/officeDocument/2006/relationships/notesSlide" Target="/ppt/notesSlides/notesSlide3.xml" Id="R296abcc938334f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0348c85784fd5" /><Relationship Type="http://schemas.openxmlformats.org/officeDocument/2006/relationships/image" Target="/ppt/media/image2.png" Id="R59e8ed641b184046" /><Relationship Type="http://schemas.openxmlformats.org/officeDocument/2006/relationships/notesSlide" Target="/ppt/notesSlides/notesSlide4.xml" Id="Reade9daf731342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b3e56cd1649fb" /><Relationship Type="http://schemas.openxmlformats.org/officeDocument/2006/relationships/image" Target="/ppt/media/image3.jpeg" Id="R52d72a31560f483c" /><Relationship Type="http://schemas.openxmlformats.org/officeDocument/2006/relationships/notesSlide" Target="/ppt/notesSlides/notesSlide5.xml" Id="Rd5bab1b043c54b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265e197761430a" /><Relationship Type="http://schemas.openxmlformats.org/officeDocument/2006/relationships/notesSlide" Target="/ppt/notesSlides/notesSlide6.xml" Id="Recb0f6cd2cf945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A79ACC89-EAFB-4B85-9B25-4A40A730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PORTFOLIO WEB · CASE STUDY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9AC038E-24B9-4EB6-BAB7-CEC62A38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533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>
                <a:solidFill>
                  <a:srgbClr val="171817"/>
                </a:solidFill>
              </a:defRPr>
            </a:pPr>
            <a:r>
              <a:rPr sz="4800" b="1">
                <a:solidFill>
                  <a:srgbClr val="171817"/>
                </a:solidFill>
              </a:rPr>
              <a:t>Portfolio Web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A688C05-91C0-47DB-B620-880AE6E8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431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35734F"/>
                </a:solidFill>
              </a:defRPr>
            </a:pPr>
            <a:r>
              <a:rPr sz="2550" b="1">
                <a:solidFill>
                  <a:srgbClr val="35734F"/>
                </a:solidFill>
              </a:rPr>
              <a:t>Evidence, not just claims.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8F3CE7C-D612-4982-B207-40E14206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4762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86D68"/>
                </a:solidFill>
              </a:defRPr>
            </a:pPr>
            <a:r>
              <a:rPr sz="1650" b="0">
                <a:solidFill>
                  <a:srgbClr val="686D68"/>
                </a:solidFill>
              </a:rPr>
              <a:t>A production portfolio designed to make capability easy to scan—and the underlying work easy to verify.</a:t>
            </a:r>
          </a:p>
        </p:txBody>
      </p:sp>
      <p:sp>
        <p:nvSpPr>
          <p:cNvPr id="5" name="Straight Connector 4">
            <a:extLst xmlns:a="http://schemas.openxmlformats.org/drawingml/2006/main">
              <a:ext uri="{FF2B5EF4-FFF2-40B4-BE49-F238E27FC236}">
                <a16:creationId xmlns:a16="http://schemas.microsoft.com/office/drawing/2014/main" id="{168E7733-7A1E-470B-825E-222A920A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C2AA650-1AFF-444A-833D-F9C98DFA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863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71817"/>
                </a:solidFill>
              </a:defRPr>
            </a:pPr>
            <a:r>
              <a:rPr sz="1200" b="0">
                <a:solidFill>
                  <a:srgbClr val="171817"/>
                </a:solidFill>
              </a:rPr>
              <a:t>Product strategy · UX · Front-end · Cloudflare delivery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BF68FD1-92AD-4463-A728-252C9E6A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CHIT THWAY · 2026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5BD518FC-9392-4272-96BE-012F8646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0"/>
            <a:ext cx="5638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211"/>
          </a:solidFill>
          <a:ln xmlns:a="http://schemas.openxmlformats.org/drawingml/2006/main" w="0">
            <a:solidFill>
              <a:srgbClr val="10121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0" name="Pictur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11671e52b4e00"/>
          <a:srcRect xmlns:a="http://schemas.openxmlformats.org/drawingml/2006/main" l="8030" t="0" r="384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10400" y="609600"/>
            <a:ext cx="4724400" cy="5638800"/>
          </a:xfrm>
          <a:prstGeom xmlns:a="http://schemas.openxmlformats.org/drawingml/2006/main" prst="roundRect">
            <a:avLst>
              <a:gd name="adj" fmla="val 4435"/>
            </a:avLst>
          </a:prstGeom>
        </p:spPr>
      </p:pic>
    </p:spTree>
    <p:extLst>
      <p:ext uri="{BB962C8B-B14F-4D97-AF65-F5344CB8AC3E}">
        <p14:creationId xmlns:p14="http://schemas.microsoft.com/office/powerpoint/2010/main" val="152497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2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82E294F-F0AD-4FD9-A2F1-48F635A3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CAF83"/>
                </a:solidFill>
              </a:defRPr>
            </a:pPr>
            <a:r>
              <a:rPr sz="975" b="1">
                <a:solidFill>
                  <a:srgbClr val="6CAF83"/>
                </a:solidFill>
              </a:rPr>
              <a:t>01 · FIRST-SCREEN STRATEGY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02C62B8-8AB7-4B6C-900E-2E00F8A2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7239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The first screen answers the questions employers ask first.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27A3659-E24B-41C4-A077-D5C6D217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81200"/>
            <a:ext cx="628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B9BDBA"/>
                </a:solidFill>
              </a:defRPr>
            </a:pPr>
            <a:r>
              <a:rPr sz="1425" b="0">
                <a:solidFill>
                  <a:srgbClr val="B9BDBA"/>
                </a:solidFill>
              </a:rPr>
              <a:t>Role, evidence and next action are visible before the visitor has to explore.</a:t>
            </a:r>
          </a:p>
        </p:txBody>
      </p:sp>
      <p:pic>
        <p:nvPicPr>
          <p:cNvPr id="22" name="Picture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2562ac3bc14c0e"/>
          <a:srcRect xmlns:a="http://schemas.openxmlformats.org/drawingml/2006/main" l="0" t="12391" r="0" b="123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781300"/>
            <a:ext cx="6934200" cy="3333750"/>
          </a:xfrm>
          <a:prstGeom xmlns:a="http://schemas.openxmlformats.org/drawingml/2006/main" prst="roundRect">
            <a:avLst>
              <a:gd name="adj" fmla="val 6286"/>
            </a:avLst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F6CB2D4-EC4B-41CD-B751-D5190014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956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CAF83"/>
                </a:solidFill>
              </a:defRPr>
            </a:pPr>
            <a:r>
              <a:rPr sz="975" b="1">
                <a:solidFill>
                  <a:srgbClr val="6CAF83"/>
                </a:solidFill>
              </a:rPr>
              <a:t>01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C731C75-4D8A-4FAC-AAC0-FADE5CD3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85750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Clear positioning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DCD386D-AE7C-4621-BAA2-F8EA7272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219450"/>
            <a:ext cx="278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BDBA"/>
                </a:solidFill>
              </a:defRPr>
            </a:pPr>
            <a:r>
              <a:rPr sz="1200" b="0">
                <a:solidFill>
                  <a:srgbClr val="B9BDBA"/>
                </a:solidFill>
              </a:rPr>
              <a:t>Application support, troubleshooting and software quality lead the page.</a:t>
            </a:r>
          </a:p>
        </p:txBody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BBB951BD-4540-4526-8EBA-A9AB93CC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848100"/>
            <a:ext cx="3314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363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5BB393A-33C5-4EAF-9B67-9DFAF8BD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814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CAF83"/>
                </a:solidFill>
              </a:defRPr>
            </a:pPr>
            <a:r>
              <a:rPr sz="975" b="1">
                <a:solidFill>
                  <a:srgbClr val="6CAF83"/>
                </a:solidFill>
              </a:rPr>
              <a:t>02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AA716FE9-934C-4E67-B5E3-6F3E966C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4335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Immediate proof path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31BB8ED-F487-42B1-959A-139B92AF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305300"/>
            <a:ext cx="278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BDBA"/>
                </a:solidFill>
              </a:defRPr>
            </a:pPr>
            <a:r>
              <a:rPr sz="1200" b="0">
                <a:solidFill>
                  <a:srgbClr val="B9BDBA"/>
                </a:solidFill>
              </a:rPr>
              <a:t>Featured work is the primary action; résumé and contact stay one click away.</a:t>
            </a:r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DBD97759-CAF1-4D88-91B5-15BDCD29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933950"/>
            <a:ext cx="3314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363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ABBC9D8E-FB62-4910-978A-A380F392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0673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CAF83"/>
                </a:solidFill>
              </a:defRPr>
            </a:pPr>
            <a:r>
              <a:rPr sz="975" b="1">
                <a:solidFill>
                  <a:srgbClr val="6CAF83"/>
                </a:solidFill>
              </a:rPr>
              <a:t>03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F6C21A6C-B02B-40D4-8440-E119BA99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02920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Human context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FFE6EE3-63F9-40B0-8CA7-5D000039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391150"/>
            <a:ext cx="278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9BDBA"/>
                </a:solidFill>
              </a:defRPr>
            </a:pPr>
            <a:r>
              <a:rPr sz="1200" b="0">
                <a:solidFill>
                  <a:srgbClr val="B9BDBA"/>
                </a:solidFill>
              </a:rPr>
              <a:t>Identity, location, availability and verified professional links establish trust.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539DE350-98FD-40D4-B9A0-56333271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747A75"/>
                </a:solidFill>
              </a:defRPr>
            </a:pPr>
            <a:r>
              <a:rPr sz="900" b="0">
                <a:solidFill>
                  <a:srgbClr val="747A75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161886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8C241AA0-FA3F-4511-B08C-7FDCA93F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02 · INFORMATION ARCHITECTURE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A2598DE-3A45-4EC9-8B76-3CD05ADE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8096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1817"/>
                </a:solidFill>
              </a:defRPr>
            </a:pPr>
            <a:r>
              <a:rPr sz="3150" b="1">
                <a:solidFill>
                  <a:srgbClr val="171817"/>
                </a:solidFill>
              </a:rPr>
              <a:t>The homepage turns browsing into a deliberate evidence journey.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0F89598-257C-4F96-AFCD-9BD907BD1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01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77972E6-CD7E-476D-B6BE-B834B0F5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3050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Identity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6701223-6CCE-4456-8F82-B8983741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3336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Role, location and availability</a:t>
            </a:r>
          </a:p>
        </p:txBody>
      </p:sp>
      <p:sp>
        <p:nvSpPr>
          <p:cNvPr id="6" name="Straight Connector 5">
            <a:extLst xmlns:a="http://schemas.openxmlformats.org/drawingml/2006/main">
              <a:ext uri="{FF2B5EF4-FFF2-40B4-BE49-F238E27FC236}">
                <a16:creationId xmlns:a16="http://schemas.microsoft.com/office/drawing/2014/main" id="{80494697-061F-4F6C-96EA-4B3BE378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819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7B13F95-2820-4E93-90AE-837FEAB9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02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E0B2BCC1-8561-4AE1-8755-BB719F29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527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Context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94A2A2F-CDA3-40AC-9C8B-4F7BE61C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9813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Bio, education and location</a:t>
            </a:r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2DA69AD3-EC1D-437F-A710-5B6BC088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4819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A4BF9B8-23D9-47F6-879D-7CC44E64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03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454DE920-D1B7-442C-BF42-5D089207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6004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Proof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277CACE-6811-4FFC-98E4-7D988687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6290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Selected projects and deeper case studies</a:t>
            </a:r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19AD1F4A-90B9-45EB-8B13-76C8A1F8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4819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CAA6B37-5766-4605-A785-2AD3859F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04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152122F-BC69-4051-8E3B-27EE3955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2481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Credibility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CAB008C-3071-4543-8525-9800629A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2767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Experience, tools and public activity</a:t>
            </a:r>
          </a:p>
        </p:txBody>
      </p:sp>
      <p:sp>
        <p:nvSpPr>
          <p:cNvPr id="18" name="Straight Connector 17">
            <a:extLst xmlns:a="http://schemas.openxmlformats.org/drawingml/2006/main">
              <a:ext uri="{FF2B5EF4-FFF2-40B4-BE49-F238E27FC236}">
                <a16:creationId xmlns:a16="http://schemas.microsoft.com/office/drawing/2014/main" id="{802766DF-47C1-4871-8F99-98819DECC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4819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D070796B-8C20-418B-8074-A35DF314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05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9D729F0-B13F-458F-A44F-819BDE54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895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Action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12ADC7E6-0132-43ED-B27E-0D72C7DE5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9244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Résumé, email, LinkedIn and GitHub</a:t>
            </a:r>
          </a:p>
        </p:txBody>
      </p:sp>
      <p:pic>
        <p:nvPicPr>
          <p:cNvPr id="47" name="Picture 4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ba5055767f432f"/>
          <a:srcRect xmlns:a="http://schemas.openxmlformats.org/drawingml/2006/main" l="6406" t="0" r="64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2152650"/>
            <a:ext cx="5353050" cy="3924300"/>
          </a:xfrm>
          <a:prstGeom xmlns:a="http://schemas.openxmlformats.org/drawingml/2006/main" prst="roundRect">
            <a:avLst>
              <a:gd name="adj" fmla="val 5340"/>
            </a:avLst>
          </a:prstGeom>
        </p:spPr>
      </p:pic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764F0297-CF1D-4513-AE61-1844134B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86D68"/>
                </a:solidFill>
              </a:defRPr>
            </a:pPr>
            <a:r>
              <a:rPr sz="900" b="0">
                <a:solidFill>
                  <a:srgbClr val="686D68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652655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7279ADB0-A5EA-477F-9DAC-394F3510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03 · SELECTED WORK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F70E694-438E-469F-B906-46DC4F06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781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1817"/>
                </a:solidFill>
              </a:defRPr>
            </a:pPr>
            <a:r>
              <a:rPr sz="3150" b="1">
                <a:solidFill>
                  <a:srgbClr val="171817"/>
                </a:solidFill>
              </a:rPr>
              <a:t>Projects are framed as proof—not a gallery of thumbnails.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DAB0395-1D36-4616-93A8-A4AAEE16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47850"/>
            <a:ext cx="733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86D68"/>
                </a:solidFill>
              </a:defRPr>
            </a:pPr>
            <a:r>
              <a:rPr sz="1350" b="0">
                <a:solidFill>
                  <a:srgbClr val="686D68"/>
                </a:solidFill>
              </a:rPr>
              <a:t>Each card states the problem space, personal contribution, technology context and verified outcome before the visitor opens it.</a:t>
            </a:r>
          </a:p>
        </p:txBody>
      </p:sp>
      <p:pic>
        <p:nvPicPr>
          <p:cNvPr id="19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8ed641b184046"/>
          <a:srcRect xmlns:a="http://schemas.openxmlformats.org/drawingml/2006/main" l="0" t="915" r="0" b="91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724150"/>
            <a:ext cx="10820400" cy="3048000"/>
          </a:xfrm>
          <a:prstGeom xmlns:a="http://schemas.openxmlformats.org/drawingml/2006/main" prst="roundRect">
            <a:avLst>
              <a:gd name="adj" fmla="val 6875"/>
            </a:avLst>
          </a:prstGeom>
        </p:spPr>
      </p:pic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8C47EDA-CE24-42B8-AFE0-C6D4E10A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817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01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D363876-B4DD-4046-9D96-8483C017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9436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Full-stack product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E7CBC27-D6E5-4068-9825-F2A18042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9817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02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FAFE2E5-44A0-4945-A2E8-04F39DF4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9436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Support engineering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C793134-B6AA-45CF-8768-EFD57D1E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9817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03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5963CF3-5D37-4DD6-AE74-1C11B51F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9436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Commercial QA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8C28D01-8222-425F-AFA1-830507D8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59817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04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F56F1E8D-62AA-4A11-935E-2B3BA512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94360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Service workflow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E8343323-13DA-42D0-AD4C-B6E79C7D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86D68"/>
                </a:solidFill>
              </a:defRPr>
            </a:pPr>
            <a:r>
              <a:rPr sz="900" b="0">
                <a:solidFill>
                  <a:srgbClr val="686D68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037475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6F44128B-C1B8-4258-B321-D49F5004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04 · DEEP EVIDENCE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9DE8B8C-348A-45F4-85A6-8CECDD13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723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1817"/>
                </a:solidFill>
              </a:defRPr>
            </a:pPr>
            <a:r>
              <a:rPr sz="3150" b="1">
                <a:solidFill>
                  <a:srgbClr val="171817"/>
                </a:solidFill>
              </a:rPr>
              <a:t>Detailed case studies make the work inspectable.</a:t>
            </a:r>
          </a:p>
        </p:txBody>
      </p:sp>
      <p:pic>
        <p:nvPicPr>
          <p:cNvPr id="16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72a31560f483c"/>
          <a:srcRect xmlns:a="http://schemas.openxmlformats.org/drawingml/2006/main" l="409" t="0" r="40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152650"/>
            <a:ext cx="6915150" cy="3924300"/>
          </a:xfrm>
          <a:prstGeom xmlns:a="http://schemas.openxmlformats.org/drawingml/2006/main" prst="roundRect">
            <a:avLst>
              <a:gd name="adj" fmla="val 5340"/>
            </a:avLst>
          </a:prstGeom>
        </p:spPr>
      </p:pic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2FF7052C-D289-4E12-B2CB-8F34526C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431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787D8"/>
                </a:solidFill>
              </a:defRPr>
            </a:pPr>
            <a:r>
              <a:rPr sz="975" b="1">
                <a:solidFill>
                  <a:srgbClr val="2787D8"/>
                </a:solidFill>
              </a:rPr>
              <a:t>CONTEXT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DCD2DB1-8077-409F-8A30-11F4CC9D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0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71817"/>
                </a:solidFill>
              </a:defRPr>
            </a:pPr>
            <a:r>
              <a:rPr sz="1425" b="1">
                <a:solidFill>
                  <a:srgbClr val="171817"/>
                </a:solidFill>
              </a:rPr>
              <a:t>What was built, why it exists and the role owned.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DEF08B5-30C8-44DB-9DC3-F71DFA53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5242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787D8"/>
                </a:solidFill>
              </a:defRPr>
            </a:pPr>
            <a:r>
              <a:rPr sz="975" b="1">
                <a:solidFill>
                  <a:srgbClr val="2787D8"/>
                </a:solidFill>
              </a:rPr>
              <a:t>DECISIONS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8677F90-D65C-423C-9508-FF0896D7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48100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71817"/>
                </a:solidFill>
              </a:defRPr>
            </a:pPr>
            <a:r>
              <a:rPr sz="1425" b="1">
                <a:solidFill>
                  <a:srgbClr val="171817"/>
                </a:solidFill>
              </a:rPr>
              <a:t>The product, workflow and safety choices behind the interface.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D9197C24-965F-4377-8959-8E1FC743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053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2787D8"/>
                </a:solidFill>
              </a:defRPr>
            </a:pPr>
            <a:r>
              <a:rPr sz="975" b="1">
                <a:solidFill>
                  <a:srgbClr val="2787D8"/>
                </a:solidFill>
              </a:rPr>
              <a:t>EVIDENCE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9209D22-7CF4-4191-AF36-C3CA7617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29200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71817"/>
                </a:solidFill>
              </a:defRPr>
            </a:pPr>
            <a:r>
              <a:rPr sz="1425" b="1">
                <a:solidFill>
                  <a:srgbClr val="171817"/>
                </a:solidFill>
              </a:rPr>
              <a:t>Architecture, media, public artifacts and explicit status.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446F4FC-CAC2-40FA-B7BC-A2AFE537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5626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The result: claims can be checked against implementation detail instead of taken on trust.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CBC8171-B5AD-4AEE-ABD0-5E16F41C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86D68"/>
                </a:solidFill>
              </a:defRPr>
            </a:pPr>
            <a:r>
              <a:rPr sz="900" b="0">
                <a:solidFill>
                  <a:srgbClr val="686D68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795639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DDB38602-28F1-4C88-9A29-31A56C5E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05 · OUTCOME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0DDB1F2-3BED-4643-A80E-045F2421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71817"/>
                </a:solidFill>
              </a:defRPr>
            </a:pPr>
            <a:r>
              <a:rPr sz="3600" b="1">
                <a:solidFill>
                  <a:srgbClr val="171817"/>
                </a:solidFill>
              </a:rPr>
              <a:t>A focused portfolio that can grow without losing its point.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2AC1C6E-B809-4B32-9D04-73F2A52F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71700"/>
            <a:ext cx="7810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86D68"/>
                </a:solidFill>
              </a:defRPr>
            </a:pPr>
            <a:r>
              <a:rPr sz="1575" b="0">
                <a:solidFill>
                  <a:srgbClr val="686D68"/>
                </a:solidFill>
              </a:rPr>
              <a:t>Portfolio is live as a coherent product: fast to scan, deep enough to verify and direct about the next action.</a:t>
            </a:r>
          </a:p>
        </p:txBody>
      </p:sp>
      <p:sp>
        <p:nvSpPr>
          <p:cNvPr id="4" name="Straight Connector 3">
            <a:extLst xmlns:a="http://schemas.openxmlformats.org/drawingml/2006/main">
              <a:ext uri="{FF2B5EF4-FFF2-40B4-BE49-F238E27FC236}">
                <a16:creationId xmlns:a16="http://schemas.microsoft.com/office/drawing/2014/main" id="{8F9CC887-87A5-4BCC-94FF-C85CD42F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81350"/>
            <a:ext cx="10401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6EB5209E-EBAE-4C39-ADA8-64448783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623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01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CB127E9-81B0-4AEA-934B-064E2252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624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1817"/>
                </a:solidFill>
              </a:defRPr>
            </a:pPr>
            <a:r>
              <a:rPr sz="1725" b="1">
                <a:solidFill>
                  <a:srgbClr val="171817"/>
                </a:solidFill>
              </a:rPr>
              <a:t>Evidence-led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C2C55ED-3798-48EA-81B0-39C033F7A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1960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Four selected projects connect concise homepage summaries to deeper implementation proof.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D89F260-4BC5-4DE7-AC84-6B8B0908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5623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02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F558128-8ADF-436A-AAFC-34D2B56A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9624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1817"/>
                </a:solidFill>
              </a:defRPr>
            </a:pPr>
            <a:r>
              <a:rPr sz="1725" b="1">
                <a:solidFill>
                  <a:srgbClr val="171817"/>
                </a:solidFill>
              </a:rPr>
              <a:t>Accessible by design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4B204D5-B9CB-4127-80E0-30BF348E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41960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Semantic navigation, keyboard-aware interactions, reduced-motion behavior and clear public actions are built into the experience.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E2DCF156-2221-4A6F-8632-405C1A65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5623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5734F"/>
                </a:solidFill>
              </a:defRPr>
            </a:pPr>
            <a:r>
              <a:rPr sz="975" b="1">
                <a:solidFill>
                  <a:srgbClr val="35734F"/>
                </a:solidFill>
              </a:rPr>
              <a:t>03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10A7227D-EE10-4BB5-B2B5-F3F99B22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9624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1817"/>
                </a:solidFill>
              </a:defRPr>
            </a:pPr>
            <a:r>
              <a:rPr sz="1725" b="1">
                <a:solidFill>
                  <a:srgbClr val="171817"/>
                </a:solidFill>
              </a:rPr>
              <a:t>Production-backed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07EF1C06-F06C-42CB-A1E8-11559D3A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41960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React and Vinext ship through Cloudflare Pages, with D1 supporting visitor data and automated route checks protecting the rendered experience.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AECB398D-5BB3-40D7-8F99-4FC9BEA9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6229350" cy="571500"/>
          </a:xfrm>
          <a:prstGeom xmlns:a="http://schemas.openxmlformats.org/drawingml/2006/main" prst="roundRect">
            <a:avLst>
              <a:gd name="adj" fmla="val 36667"/>
            </a:avLst>
          </a:prstGeom>
          <a:solidFill xmlns:a="http://schemas.openxmlformats.org/drawingml/2006/main">
            <a:srgbClr val="35734F"/>
          </a:solidFill>
          <a:ln xmlns:a="http://schemas.openxmlformats.org/drawingml/2006/main" w="0">
            <a:solidFill>
              <a:srgbClr val="35734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E9B5BCA9-4311-4B64-A80B-F77B3D6A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743575"/>
            <a:ext cx="565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View live  ·  chitthway-portfolio.pages.dev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68C09926-1FE3-43E1-B912-7CA007A7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676900"/>
            <a:ext cx="335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686D68"/>
                </a:solidFill>
              </a:defRPr>
            </a:pPr>
            <a:r>
              <a:rPr sz="1200" b="0">
                <a:solidFill>
                  <a:srgbClr val="686D68"/>
                </a:solidFill>
              </a:rPr>
              <a:t>Diary is documented in a separate companion case study.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597D5ACC-5247-4F0F-8D40-0F4F3372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86D68"/>
                </a:solidFill>
              </a:defRPr>
            </a:pPr>
            <a:r>
              <a:rPr sz="900" b="0">
                <a:solidFill>
                  <a:srgbClr val="686D68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33980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2026-09-11T11:10:45.0350000Z</dcterms:created>
  <dcterms:modified xsi:type="dcterms:W3CDTF">2026-09-11T11:10:45.0350000Z</dcterms:modified>
</coreProperties>
</file>