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670adbf72e4ac8" /><Relationship Type="http://schemas.openxmlformats.org/officeDocument/2006/relationships/extended-properties" Target="/docProps/app.xml" Id="R5aabd9ed4e08415c" /><Relationship Type="http://schemas.openxmlformats.org/officeDocument/2006/relationships/officeDocument" Target="/ppt/presentation.xml" Id="R705d772b0c2a4b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43d741c157404e"/>
  </p:sldMasterIdLst>
  <p:notesMasterIdLst>
    <p:notesMasterId xmlns:r="http://schemas.openxmlformats.org/officeDocument/2006/relationships" r:id="Rcf3838b21d9e4c89"/>
  </p:notesMasterIdLst>
  <p:sldIdLst>
    <p:sldId xmlns:r="http://schemas.openxmlformats.org/officeDocument/2006/relationships" id="256" r:id="R0f6d7896d9784a6a"/>
    <p:sldId xmlns:r="http://schemas.openxmlformats.org/officeDocument/2006/relationships" id="257" r:id="R30a86b76d24247dc"/>
    <p:sldId xmlns:r="http://schemas.openxmlformats.org/officeDocument/2006/relationships" id="258" r:id="R6209ecaf5c04420f"/>
    <p:sldId xmlns:r="http://schemas.openxmlformats.org/officeDocument/2006/relationships" id="259" r:id="R8a3d1e5a00e040ae"/>
    <p:sldId xmlns:r="http://schemas.openxmlformats.org/officeDocument/2006/relationships" id="260" r:id="R696c8ac999884f16"/>
    <p:sldId xmlns:r="http://schemas.openxmlformats.org/officeDocument/2006/relationships" id="261" r:id="R1c9d0d156c474e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c91b3d371b475a" /><Relationship Type="http://schemas.openxmlformats.org/officeDocument/2006/relationships/slideMaster" Target="/ppt/slideMasters/slideMaster1.xml" Id="R0b43d741c157404e" /><Relationship Type="http://schemas.openxmlformats.org/officeDocument/2006/relationships/notesMaster" Target="/ppt/notesMasters/notesMaster1.xml" Id="Rcf3838b21d9e4c89" /><Relationship Type="http://schemas.openxmlformats.org/officeDocument/2006/relationships/presProps" Target="/ppt/presProps.xml" Id="R967e8e315c384548" /><Relationship Type="http://schemas.openxmlformats.org/officeDocument/2006/relationships/tableStyles" Target="/ppt/tableStyles.xml" Id="R55361177ab0441c4" /><Relationship Type="http://schemas.openxmlformats.org/officeDocument/2006/relationships/slide" Target="/ppt/slides/slide1.xml" Id="R0f6d7896d9784a6a" /><Relationship Type="http://schemas.openxmlformats.org/officeDocument/2006/relationships/slide" Target="/ppt/slides/slide2.xml" Id="R30a86b76d24247dc" /><Relationship Type="http://schemas.openxmlformats.org/officeDocument/2006/relationships/slide" Target="/ppt/slides/slide3.xml" Id="R6209ecaf5c04420f" /><Relationship Type="http://schemas.openxmlformats.org/officeDocument/2006/relationships/slide" Target="/ppt/slides/slide4.xml" Id="R8a3d1e5a00e040ae" /><Relationship Type="http://schemas.openxmlformats.org/officeDocument/2006/relationships/slide" Target="/ppt/slides/slide5.xml" Id="R696c8ac999884f16" /><Relationship Type="http://schemas.openxmlformats.org/officeDocument/2006/relationships/slide" Target="/ppt/slides/slide6.xml" Id="R1c9d0d156c474e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f6c4581c1c47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4fc6acd19442a4" /><Relationship Type="http://schemas.openxmlformats.org/officeDocument/2006/relationships/notesMaster" Target="/ppt/notesMasters/notesMaster1.xml" Id="Recda4d85852249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51b53405ed44b4" /><Relationship Type="http://schemas.openxmlformats.org/officeDocument/2006/relationships/notesMaster" Target="/ppt/notesMasters/notesMaster1.xml" Id="R238ae749c60548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dd085d43574927" /><Relationship Type="http://schemas.openxmlformats.org/officeDocument/2006/relationships/notesMaster" Target="/ppt/notesMasters/notesMaster1.xml" Id="R1caad3fa128049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1685256de447f9" /><Relationship Type="http://schemas.openxmlformats.org/officeDocument/2006/relationships/notesMaster" Target="/ppt/notesMasters/notesMaster1.xml" Id="R26d448dd11a440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338e24197f4ab4" /><Relationship Type="http://schemas.openxmlformats.org/officeDocument/2006/relationships/notesMaster" Target="/ppt/notesMasters/notesMaster1.xml" Id="R77866e6d51094c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f1ac6a2106417a" /><Relationship Type="http://schemas.openxmlformats.org/officeDocument/2006/relationships/notesMaster" Target="/ppt/notesMasters/notesMaster1.xml" Id="R9f4de6502fbd4e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product screenshot: https://chitthway-portfolio.pages.dev/diary/ (captured 2026-08-28)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product screenshot and public copy: https://chitthway-portfolio.pages.dev/diary/ (captured 2026-08-28)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product screenshot: https://chitthway-portfolio.pages.dev/diary/ (captured 2026-08-28)</a:t>
            </a:r>
          </a:p>
          <a:p xmlns:a="http://schemas.openxmlformats.org/drawingml/2006/main">
            <a:r>
              <a:t>- Interaction behavior: app/components/DiaryFeed.tsx and docs/diary-operations.md in the Portfolio V2 repository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Admin interface screenshot supplied by the project owner in this task</a:t>
            </a:r>
          </a:p>
          <a:p xmlns:a="http://schemas.openxmlformats.org/drawingml/2006/main">
            <a:r>
              <a:t>- Publishing limits and edit behavior: app/components/DiaryManager.tsx, server/diary-store.js and docs/diary-operations.md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Architecture and guardrails: docs/diary-operations.md, wrangler.toml, functions/api/diary/posts.js, functions/api/diary/posts/[id].js and server/diary-store.js</a:t>
            </a:r>
          </a:p>
          <a:p xmlns:a="http://schemas.openxmlformats.org/drawingml/2006/main">
            <a:r>
              <a:t>- Data model: db/schema.ts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product: https://chitthway-portfolio.pages.dev/diary/ (verified 2026-08-28)</a:t>
            </a:r>
          </a:p>
          <a:p xmlns:a="http://schemas.openxmlformats.org/drawingml/2006/main">
            <a:r>
              <a:t>- Implemented capabilities: app/components/DiaryFeed.tsx, app/components/DiaryManager.tsx and docs/diary-operations.md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a1fffb227944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1fdee53fba4421" /><Relationship Type="http://schemas.openxmlformats.org/officeDocument/2006/relationships/slideLayout" Target="/ppt/slideLayouts/slideLayout1.xml" Id="Rb97496281bac4b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7496281bac4b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f71055d2f4170" /><Relationship Type="http://schemas.openxmlformats.org/officeDocument/2006/relationships/image" Target="/ppt/media/image.jpeg" Id="Re4dff771aa914f07" /><Relationship Type="http://schemas.openxmlformats.org/officeDocument/2006/relationships/notesSlide" Target="/ppt/notesSlides/notesSlide1.xml" Id="R794e12f349eb47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f2492bdc14cb6" /><Relationship Type="http://schemas.openxmlformats.org/officeDocument/2006/relationships/image" Target="/ppt/media/image2.jpeg" Id="Rca31a9e486da4374" /><Relationship Type="http://schemas.openxmlformats.org/officeDocument/2006/relationships/notesSlide" Target="/ppt/notesSlides/notesSlide2.xml" Id="Rd86ed26e06f448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16d4c139cb4c2a" /><Relationship Type="http://schemas.openxmlformats.org/officeDocument/2006/relationships/image" Target="/ppt/media/image3.jpeg" Id="R7314773a4ee947ce" /><Relationship Type="http://schemas.openxmlformats.org/officeDocument/2006/relationships/notesSlide" Target="/ppt/notesSlides/notesSlide3.xml" Id="Rf40f087804904a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258f7d606409f" /><Relationship Type="http://schemas.openxmlformats.org/officeDocument/2006/relationships/image" Target="/ppt/media/image.png" Id="Rfa5e97a6c9bd4325" /><Relationship Type="http://schemas.openxmlformats.org/officeDocument/2006/relationships/notesSlide" Target="/ppt/notesSlides/notesSlide4.xml" Id="R0cb538f2efd546f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1bc26158c4cb9" /><Relationship Type="http://schemas.openxmlformats.org/officeDocument/2006/relationships/notesSlide" Target="/ppt/notesSlides/notesSlide5.xml" Id="R1b5ae19c187844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9da11b3494e4d" /><Relationship Type="http://schemas.openxmlformats.org/officeDocument/2006/relationships/notesSlide" Target="/ppt/notesSlides/notesSlide6.xml" Id="R4292680f898e43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D872B-7915-4B20-BCC2-5A080FC3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0"/>
            <a:ext cx="4762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1110"/>
          </a:solidFill>
          <a:ln xmlns:a="http://schemas.openxmlformats.org/drawingml/2006/main" w="0">
            <a:solidFill>
              <a:srgbClr val="0E111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A56C7-6031-4B90-8D58-90C1ECAA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3238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PORTFOLIO · 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892C51-827F-49A6-97D2-F072E18BC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58102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71817"/>
                </a:solidFill>
              </a:defRPr>
            </a:pPr>
            <a:r>
              <a:rPr sz="5100" b="1">
                <a:solidFill>
                  <a:srgbClr val="171817"/>
                </a:solidFill>
              </a:rPr>
              <a:t>Portfolio</a:t>
            </a:r>
          </a:p>
          <a:p xmlns:a="http://schemas.openxmlformats.org/drawingml/2006/main">
            <a:pPr algn="l">
              <a:buNone/>
              <a:defRPr sz="5100" b="1">
                <a:solidFill>
                  <a:srgbClr val="171817"/>
                </a:solidFill>
              </a:defRPr>
            </a:pPr>
            <a:r>
              <a:rPr sz="5100" b="1">
                <a:solidFill>
                  <a:srgbClr val="171817"/>
                </a:solidFill>
              </a:rPr>
              <a:t>Diary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C09A6-7EEE-4B9A-8919-BA3E0E7F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5143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66B66"/>
                </a:solidFill>
              </a:defRPr>
            </a:pPr>
            <a:r>
              <a:rPr sz="1875" b="0">
                <a:solidFill>
                  <a:srgbClr val="666B66"/>
                </a:solidFill>
              </a:rPr>
              <a:t>A private publishing workflow for a public, media-first archive.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FE625D-A704-49BF-848C-A49D3A3D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5429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60862-219C-4B6A-9E30-3C64C0D1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9110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1817"/>
                </a:solidFill>
              </a:defRPr>
            </a:pPr>
            <a:r>
              <a:rPr sz="1275" b="0">
                <a:solidFill>
                  <a:srgbClr val="171817"/>
                </a:solidFill>
              </a:rPr>
              <a:t>Product design · Front-end · Cloudflare backend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A27A8C-D27A-473D-9F32-16671086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48350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CHIT THWAY · 2026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ff771aa914f07"/>
          <a:srcRect xmlns:a="http://schemas.openxmlformats.org/drawingml/2006/main" l="27807" t="0" r="278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67650" y="609600"/>
            <a:ext cx="3524250" cy="5638800"/>
          </a:xfrm>
          <a:prstGeom xmlns:a="http://schemas.openxmlformats.org/drawingml/2006/main" prst="roundRect">
            <a:avLst>
              <a:gd name="adj" fmla="val 5946"/>
            </a:avLst>
          </a:prstGeom>
        </p:spPr>
      </p:pic>
    </p:spTree>
    <p:extLst>
      <p:ext uri="{BB962C8B-B14F-4D97-AF65-F5344CB8AC3E}">
        <p14:creationId xmlns:p14="http://schemas.microsoft.com/office/powerpoint/2010/main" val="11958760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23918-CBC7-4A78-B066-77123E97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01 · PRODUCT INTENT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48453F-0DB5-4C55-855D-391DFEE4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7239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1817"/>
                </a:solidFill>
              </a:defRPr>
            </a:pPr>
            <a:r>
              <a:rPr sz="3150" b="1">
                <a:solidFill>
                  <a:srgbClr val="171817"/>
                </a:solidFill>
              </a:rPr>
              <a:t>A portfolio needed room for the moments that are not case studies.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C9B9F-CCCD-4FB3-AE73-C489C650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1817"/>
                </a:solidFill>
              </a:defRPr>
            </a:pPr>
            <a:r>
              <a:rPr sz="1650" b="1">
                <a:solidFill>
                  <a:srgbClr val="171817"/>
                </a:solidFill>
              </a:rPr>
              <a:t>Personal, not performative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90CC33-590B-4F62-B109-9AC90AB0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447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66B66"/>
                </a:solidFill>
              </a:defRPr>
            </a:pPr>
            <a:r>
              <a:rPr sz="1275" b="0">
                <a:solidFill>
                  <a:srgbClr val="666B66"/>
                </a:solidFill>
              </a:rPr>
              <a:t>A chronological archive for photos, short videos, sound and the notes attached to them.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728984-81E4-4972-BDD1-25D08A3BB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1817"/>
                </a:solidFill>
              </a:defRPr>
            </a:pPr>
            <a:r>
              <a:rPr sz="1650" b="1">
                <a:solidFill>
                  <a:srgbClr val="171817"/>
                </a:solidFill>
              </a:rPr>
              <a:t>Familiar, not copied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D6DECC-E90E-4721-8527-295469F2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447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66B66"/>
                </a:solidFill>
              </a:defRPr>
            </a:pPr>
            <a:r>
              <a:rPr sz="1275" b="0">
                <a:solidFill>
                  <a:srgbClr val="666B66"/>
                </a:solidFill>
              </a:rPr>
              <a:t>The feed borrows recognizable social patterns without likes, comments or follower mechanics.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7ECD9-0573-4A1D-911C-EAF6658F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96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1817"/>
                </a:solidFill>
              </a:defRPr>
            </a:pPr>
            <a:r>
              <a:rPr sz="1650" b="1">
                <a:solidFill>
                  <a:srgbClr val="171817"/>
                </a:solidFill>
              </a:rPr>
              <a:t>Curated, not open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EF3F37-6047-4529-BF77-EAE253E3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81600"/>
            <a:ext cx="4476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66B66"/>
                </a:solidFill>
              </a:defRPr>
            </a:pPr>
            <a:r>
              <a:rPr sz="1275" b="0">
                <a:solidFill>
                  <a:srgbClr val="666B66"/>
                </a:solidFill>
              </a:rPr>
              <a:t>Only the owner can publish; everyone else sees a calm, read-only experience.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1a9e486da4374"/>
          <a:srcRect xmlns:a="http://schemas.openxmlformats.org/drawingml/2006/main" l="0" t="17277" r="0" b="172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91450" y="819150"/>
            <a:ext cx="2762250" cy="5524500"/>
          </a:xfrm>
          <a:prstGeom xmlns:a="http://schemas.openxmlformats.org/drawingml/2006/main" prst="roundRect">
            <a:avLst>
              <a:gd name="adj" fmla="val 758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A1273-675A-4254-AFC9-A89C9483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791200"/>
            <a:ext cx="2305050" cy="381000"/>
          </a:xfrm>
          <a:prstGeom xmlns:a="http://schemas.openxmlformats.org/drawingml/2006/main" prst="roundRect">
            <a:avLst>
              <a:gd name="adj" fmla="val 45000"/>
            </a:avLst>
          </a:prstGeom>
          <a:solidFill xmlns:a="http://schemas.openxmlformats.org/drawingml/2006/main">
            <a:srgbClr val="DDE9DF"/>
          </a:solidFill>
          <a:ln xmlns:a="http://schemas.openxmlformats.org/drawingml/2006/main" w="0">
            <a:solidFill>
              <a:srgbClr val="DDE9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24166-DBA4-46FD-8FCD-0E5565D6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895975"/>
            <a:ext cx="19526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376B4B"/>
                </a:solidFill>
              </a:defRPr>
            </a:pPr>
            <a:r>
              <a:rPr sz="1050" b="1">
                <a:solidFill>
                  <a:srgbClr val="376B4B"/>
                </a:solidFill>
              </a:rPr>
              <a:t>Designed mobile-first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7DBB23-FA52-4B4B-BA0C-ECB70F74C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66B66"/>
                </a:solidFill>
              </a:defRPr>
            </a:pPr>
            <a:r>
              <a:rPr sz="900" b="0">
                <a:solidFill>
                  <a:srgbClr val="666B66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23549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2E6AB5-AAEE-4240-836C-32A57D707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02 · PUBLIC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0C002-564E-40A5-A42D-8CCBEA0E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7810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1817"/>
                </a:solidFill>
              </a:defRPr>
            </a:pPr>
            <a:r>
              <a:rPr sz="3150" b="1">
                <a:solidFill>
                  <a:srgbClr val="171817"/>
                </a:solidFill>
              </a:rPr>
              <a:t>Familiar feed patterns make the archive immediately legible.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14773a4ee947ce"/>
          <a:srcRect xmlns:a="http://schemas.openxmlformats.org/drawingml/2006/main" l="0" t="25097" r="0" b="250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190750"/>
            <a:ext cx="6172200" cy="3905250"/>
          </a:xfrm>
          <a:prstGeom xmlns:a="http://schemas.openxmlformats.org/drawingml/2006/main" prst="roundRect">
            <a:avLst>
              <a:gd name="adj" fmla="val 5366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4395BC-47D1-42C3-A0F7-188E60B1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2098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07B8D-495B-4743-8588-62727211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1812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Date replaces username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8F89B-DCBF-4F1E-B3D5-2460F96A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955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66B66"/>
                </a:solidFill>
              </a:defRPr>
            </a:pPr>
            <a:r>
              <a:rPr sz="1200" b="0">
                <a:solidFill>
                  <a:srgbClr val="666B66"/>
                </a:solidFill>
              </a:rPr>
              <a:t>Publication date leads; location appears only when it adds context.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FA1E7-7DC5-4F5E-A724-F1282715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06705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90E384-CF5A-47F1-8C92-A4A8842F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1623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83D740-4F17-498B-8F16-739A83FC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337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Media behaves like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D01927-31BB-4664-83E1-A8136B8D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480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66B66"/>
                </a:solidFill>
              </a:defRPr>
            </a:pPr>
            <a:r>
              <a:rPr sz="1200" b="0">
                <a:solidFill>
                  <a:srgbClr val="666B66"/>
                </a:solidFill>
              </a:rPr>
              <a:t>Up to ten photos or short videos can be browsed in one post.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207E2-8821-4531-96EF-11E5DB14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01955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11A38B-30FB-4C24-AE2C-8D728CD1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1148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6AE6F-2F8A-40F2-9BA5-B5D0D66F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0862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Sound follows attention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8F5CA-BE68-48E0-BE50-C403E122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4005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66B66"/>
                </a:solidFill>
              </a:defRPr>
            </a:pPr>
            <a:r>
              <a:rPr sz="1200" b="0">
                <a:solidFill>
                  <a:srgbClr val="666B66"/>
                </a:solidFill>
              </a:rPr>
              <a:t>Audio starts muted, fades with focus and keeps its position when a post leaves view.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B06832-36E0-420A-B0CC-49D3C4D9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97205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3B3F51-980C-45C3-8A62-F298EE7E3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0673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933B9D-998F-46C1-9924-5A216E09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387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1817"/>
                </a:solidFill>
              </a:defRPr>
            </a:pPr>
            <a:r>
              <a:rPr sz="1500" b="1">
                <a:solidFill>
                  <a:srgbClr val="171817"/>
                </a:solidFill>
              </a:rPr>
              <a:t>Context stays lightweight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DAB654-EBA7-4B93-BBFF-F174D4AB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353050"/>
            <a:ext cx="3333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66B66"/>
                </a:solidFill>
              </a:defRPr>
            </a:pPr>
            <a:r>
              <a:rPr sz="1200" b="0">
                <a:solidFill>
                  <a:srgbClr val="666B66"/>
                </a:solidFill>
              </a:rPr>
              <a:t>Caption, optional descriptions and service-aware links sit below the media.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6F997A-1E96-46A0-9DA6-BD015418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66B66"/>
                </a:solidFill>
              </a:defRPr>
            </a:pPr>
            <a:r>
              <a:rPr sz="900" b="0">
                <a:solidFill>
                  <a:srgbClr val="666B66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452644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657A6E-A992-4D03-B6DA-8146B320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03 · ADMIN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1D3FB-7EC4-4BC0-9905-D570DB9E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1817"/>
                </a:solidFill>
              </a:defRPr>
            </a:pPr>
            <a:r>
              <a:rPr sz="3150" b="1">
                <a:solidFill>
                  <a:srgbClr val="171817"/>
                </a:solidFill>
              </a:rPr>
              <a:t>A private publisher keeps public posting controlled.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EB81CA-A267-4298-85C5-41D44D63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24050"/>
            <a:ext cx="876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66B66"/>
                </a:solidFill>
              </a:defRPr>
            </a:pPr>
            <a:r>
              <a:rPr sz="1350" b="0">
                <a:solidFill>
                  <a:srgbClr val="666B66"/>
                </a:solidFill>
              </a:rPr>
              <a:t>The interface exposes the creative choices while enforcing media, link and audio limits before anything reaches production.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e97a6c9bd4325"/>
          <a:srcRect xmlns:a="http://schemas.openxmlformats.org/drawingml/2006/main" l="0" t="484" r="0" b="4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476500"/>
            <a:ext cx="10820400" cy="3371850"/>
          </a:xfrm>
          <a:prstGeom xmlns:a="http://schemas.openxmlformats.org/drawingml/2006/main" prst="roundRect">
            <a:avLst>
              <a:gd name="adj" fmla="val 6215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671AEB-4025-4224-A7A3-B090A6FC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57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58A6A-DE34-44EC-9540-39871B8C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0198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Choose and order media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A1605E-E6F0-4558-8F18-E27632F2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6057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E1A4A-C347-42CD-97E0-B51EA597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60198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Add caption, location, links and audio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63262-EB81-4CF5-9CD9-9713782A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6057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C4EF44-9765-47D7-B0AE-282A4995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60198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71817"/>
                </a:solidFill>
              </a:defRPr>
            </a:pPr>
            <a:r>
              <a:rPr sz="1275" b="1">
                <a:solidFill>
                  <a:srgbClr val="171817"/>
                </a:solidFill>
              </a:rPr>
              <a:t>Publish, edit or remove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39F95F-CA84-4214-81A3-6F3CC769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66B66"/>
                </a:solidFill>
              </a:defRPr>
            </a:pPr>
            <a:r>
              <a:rPr sz="900" b="0">
                <a:solidFill>
                  <a:srgbClr val="666B66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83145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E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ECC982-668B-49C2-B5AF-5417B9D0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238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04 · PRODUCTION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FD5620-1491-4DC6-8948-26E93977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Metadata and media are separated by design.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D96776-D471-4F61-897A-82C38ADD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240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B7BDB8"/>
                </a:solidFill>
              </a:defRPr>
            </a:pPr>
            <a:r>
              <a:rPr sz="1350" b="0">
                <a:solidFill>
                  <a:srgbClr val="B7BDB8"/>
                </a:solidFill>
              </a:rPr>
              <a:t>One checked request path serves both the private publishing workflow and the public feed.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8A7D3-ECC2-4B40-8ABE-F477028A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238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76B4B"/>
                </a:solidFill>
              </a:defRPr>
            </a:pPr>
            <a:r>
              <a:rPr sz="2850" b="1">
                <a:solidFill>
                  <a:srgbClr val="376B4B"/>
                </a:solidFill>
              </a:rPr>
              <a:t>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5C903-44ED-4DB0-B7F5-3E081E84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857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76B4B"/>
                </a:solidFill>
              </a:defRPr>
            </a:pPr>
            <a:r>
              <a:rPr sz="2850" b="1">
                <a:solidFill>
                  <a:srgbClr val="376B4B"/>
                </a:solidFill>
              </a:rPr>
              <a:t>→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A8E060-4AFD-4707-9462-ED8A6D2E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0386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76B4B"/>
                </a:solidFill>
              </a:defRPr>
            </a:pPr>
            <a:r>
              <a:rPr sz="2850" b="1">
                <a:solidFill>
                  <a:srgbClr val="376B4B"/>
                </a:solidFill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470599-D886-463F-A41D-B4F804EE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247650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71B19"/>
          </a:solidFill>
          <a:ln xmlns:a="http://schemas.openxmlformats.org/drawingml/2006/main" w="9525">
            <a:solidFill>
              <a:srgbClr val="3A403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2A8447-1E62-4FD7-B76B-1D552BDC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571750"/>
            <a:ext cx="2857500" cy="2038350"/>
          </a:xfrm>
          <a:prstGeom xmlns:a="http://schemas.openxmlformats.org/drawingml/2006/main" prst="roundRect">
            <a:avLst>
              <a:gd name="adj" fmla="val 9346"/>
            </a:avLst>
          </a:prstGeom>
          <a:solidFill xmlns:a="http://schemas.openxmlformats.org/drawingml/2006/main">
            <a:srgbClr val="171B19"/>
          </a:solidFill>
          <a:ln xmlns:a="http://schemas.openxmlformats.org/drawingml/2006/main" w="9525">
            <a:solidFill>
              <a:srgbClr val="3A403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6F1726-6EF3-4529-BA98-BF1C85A7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381250"/>
            <a:ext cx="3867150" cy="1200150"/>
          </a:xfrm>
          <a:prstGeom xmlns:a="http://schemas.openxmlformats.org/drawingml/2006/main" prst="roundRect">
            <a:avLst>
              <a:gd name="adj" fmla="val 15873"/>
            </a:avLst>
          </a:prstGeom>
          <a:solidFill xmlns:a="http://schemas.openxmlformats.org/drawingml/2006/main">
            <a:srgbClr val="171B19"/>
          </a:solidFill>
          <a:ln xmlns:a="http://schemas.openxmlformats.org/drawingml/2006/main" w="9525">
            <a:solidFill>
              <a:srgbClr val="3A403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E3B2B8-0700-43B1-8AAA-638D6376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886200"/>
            <a:ext cx="3867150" cy="1200150"/>
          </a:xfrm>
          <a:prstGeom xmlns:a="http://schemas.openxmlformats.org/drawingml/2006/main" prst="roundRect">
            <a:avLst>
              <a:gd name="adj" fmla="val 15873"/>
            </a:avLst>
          </a:prstGeom>
          <a:solidFill xmlns:a="http://schemas.openxmlformats.org/drawingml/2006/main">
            <a:srgbClr val="171B19"/>
          </a:solidFill>
          <a:ln xmlns:a="http://schemas.openxmlformats.org/drawingml/2006/main" w="9525">
            <a:solidFill>
              <a:srgbClr val="3A403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D7B00D-A0C2-44A1-94A7-FE121208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4800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PUBLIC + ADMIN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518B2-EFB7-4CF7-95F9-766B89A2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9090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Browser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FE339-BB43-43D5-A33B-5C50241A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29050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7BDB8"/>
                </a:solidFill>
              </a:defRPr>
            </a:pPr>
            <a:r>
              <a:rPr sz="1200" b="0">
                <a:solidFill>
                  <a:srgbClr val="B7BDB8"/>
                </a:solidFill>
              </a:rPr>
              <a:t>Read the feed or publish after authentication.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1196DF-D8FB-4427-9E9D-25229A59C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8575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CLOUDFLARE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39097-8E34-4CA1-A131-5400B6FB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219450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Pages Functions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C3398F-4317-4B44-88C1-70C2D274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695700"/>
            <a:ext cx="2247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7BDB8"/>
                </a:solidFill>
              </a:defRPr>
            </a:pPr>
            <a:r>
              <a:rPr sz="1200" b="0">
                <a:solidFill>
                  <a:srgbClr val="B7BDB8"/>
                </a:solidFill>
              </a:rPr>
              <a:t>Signed HTTP-only sessions, validation and same-origin request checks.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84DB2-7651-4AF8-BF88-4A46A0AB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60985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D1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1A0915-A816-4784-B3EB-A86D2D5CD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571750"/>
            <a:ext cx="228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8DDD9"/>
                </a:solidFill>
              </a:defRPr>
            </a:pPr>
            <a:r>
              <a:rPr sz="1275" b="0">
                <a:solidFill>
                  <a:srgbClr val="D8DDD9"/>
                </a:solidFill>
              </a:rPr>
              <a:t>Post metadata, order, captions, links and publication state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B1BB6C-12FC-4648-8879-5329D5C3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11480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R2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991AE3-2BE1-4376-A58D-FC07E902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0576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8DDD9"/>
                </a:solidFill>
              </a:defRPr>
            </a:pPr>
            <a:r>
              <a:rPr sz="1275" b="0">
                <a:solidFill>
                  <a:srgbClr val="D8DDD9"/>
                </a:solidFill>
              </a:rPr>
              <a:t>Private photo, video and audio objects served through checked API routes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39B818-C474-4529-A785-45276623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10439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2373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4E805-BA39-46CB-8B61-85BE2929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376B4B"/>
                </a:solidFill>
              </a:defRPr>
            </a:pPr>
            <a:r>
              <a:rPr sz="1200" b="1">
                <a:solidFill>
                  <a:srgbClr val="376B4B"/>
                </a:solidFill>
              </a:rPr>
              <a:t>Guardrails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1EBF6F-8F54-45BC-A484-2747563A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8483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D8DDD9"/>
                </a:solidFill>
              </a:defRPr>
            </a:pPr>
            <a:r>
              <a:rPr sz="1200" b="0">
                <a:solidFill>
                  <a:srgbClr val="D8DDD9"/>
                </a:solidFill>
              </a:rPr>
              <a:t>1–10 media items · 25 MB each · 50 MB combined · optional audio up to 12 MB · HTTPS links only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3108A0-05C8-4965-AA7C-DBA8B11F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66B66"/>
                </a:solidFill>
              </a:defRPr>
            </a:pPr>
            <a:r>
              <a:rPr sz="900" b="0">
                <a:solidFill>
                  <a:srgbClr val="666B66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758935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353F8-62A4-49DD-8FD5-5AA601BC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376B4B"/>
                </a:solidFill>
              </a:defRPr>
            </a:pPr>
            <a:r>
              <a:rPr sz="975" b="1">
                <a:solidFill>
                  <a:srgbClr val="376B4B"/>
                </a:solidFill>
              </a:rPr>
              <a:t>05 · OUTCOME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12533B-6287-4FFC-BF8B-B061DADA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47750"/>
            <a:ext cx="8667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171817"/>
                </a:solidFill>
              </a:defRPr>
            </a:pPr>
            <a:r>
              <a:rPr sz="3750" b="1">
                <a:solidFill>
                  <a:srgbClr val="171817"/>
                </a:solidFill>
              </a:rPr>
              <a:t>Expressive on the surface. Controlled underneath.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AD180E-7F2A-4D28-AB23-85334E00D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800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66B66"/>
                </a:solidFill>
              </a:defRPr>
            </a:pPr>
            <a:r>
              <a:rPr sz="1650" b="0">
                <a:solidFill>
                  <a:srgbClr val="666B66"/>
                </a:solidFill>
              </a:rPr>
              <a:t>Portfolio Diary is live as a focused extension of the portfolio—not a social network, but a durable place for personal moments.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F9263-767B-4ACE-B0E1-4C9E016A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71850"/>
            <a:ext cx="10401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AD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10F685-2CC2-48B2-BCF2-8B98C6E7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76B4B"/>
                </a:solidFill>
              </a:defRPr>
            </a:pPr>
            <a:r>
              <a:rPr sz="1050" b="1">
                <a:solidFill>
                  <a:srgbClr val="376B4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1F6A5-F815-4FF9-9E14-79FF3275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1817"/>
                </a:solidFill>
              </a:defRPr>
            </a:pPr>
            <a:r>
              <a:rPr sz="1800" b="1">
                <a:solidFill>
                  <a:srgbClr val="171817"/>
                </a:solidFill>
              </a:rPr>
              <a:t>Media-first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F2D24-4A92-42EB-A8AA-30B435D3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529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66B66"/>
                </a:solidFill>
              </a:defRPr>
            </a:pPr>
            <a:r>
              <a:rPr sz="1275" b="0">
                <a:solidFill>
                  <a:srgbClr val="666B66"/>
                </a:solidFill>
              </a:rPr>
              <a:t>Multi-item photo and video posts with optional descriptions.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526B8-B648-494B-8147-2A5993C8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7147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76B4B"/>
                </a:solidFill>
              </a:defRPr>
            </a:pPr>
            <a:r>
              <a:rPr sz="1050" b="1">
                <a:solidFill>
                  <a:srgbClr val="376B4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84D0E8-99EE-4360-BAF0-51AB9114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095750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1817"/>
                </a:solidFill>
              </a:defRPr>
            </a:pPr>
            <a:r>
              <a:rPr sz="1800" b="1">
                <a:solidFill>
                  <a:srgbClr val="171817"/>
                </a:solidFill>
              </a:rPr>
              <a:t>Sound-aware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1961B-4726-4E85-9E38-21B0B061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5529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66B66"/>
                </a:solidFill>
              </a:defRPr>
            </a:pPr>
            <a:r>
              <a:rPr sz="1275" b="0">
                <a:solidFill>
                  <a:srgbClr val="666B66"/>
                </a:solidFill>
              </a:rPr>
              <a:t>Muted-by-default audio that follows the post in focus.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7322A0-E0BC-4B49-A06A-7480218C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7147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376B4B"/>
                </a:solidFill>
              </a:defRPr>
            </a:pPr>
            <a:r>
              <a:rPr sz="1050" b="1">
                <a:solidFill>
                  <a:srgbClr val="376B4B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141F28-CFB3-4EAA-B9C9-7DF98623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95750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1817"/>
                </a:solidFill>
              </a:defRPr>
            </a:pPr>
            <a:r>
              <a:rPr sz="1800" b="1">
                <a:solidFill>
                  <a:srgbClr val="171817"/>
                </a:solidFill>
              </a:rPr>
              <a:t>Maintainable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4F9496-4379-426D-9EB8-93CD2A83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52950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66B66"/>
                </a:solidFill>
              </a:defRPr>
            </a:pPr>
            <a:r>
              <a:rPr sz="1275" b="0">
                <a:solidFill>
                  <a:srgbClr val="666B66"/>
                </a:solidFill>
              </a:rPr>
              <a:t>Admin editing can reorder media and update everything except the original date.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D664F2-E778-44EC-B4EB-86802F69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6115050" cy="552450"/>
          </a:xfrm>
          <a:prstGeom xmlns:a="http://schemas.openxmlformats.org/drawingml/2006/main" prst="roundRect">
            <a:avLst>
              <a:gd name="adj" fmla="val 37931"/>
            </a:avLst>
          </a:prstGeom>
          <a:solidFill xmlns:a="http://schemas.openxmlformats.org/drawingml/2006/main">
            <a:srgbClr val="376B4B"/>
          </a:solidFill>
          <a:ln xmlns:a="http://schemas.openxmlformats.org/drawingml/2006/main" w="0">
            <a:solidFill>
              <a:srgbClr val="376B4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BC9530-6F4D-4080-824A-F8B6CA65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829300"/>
            <a:ext cx="561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View the live Diary  ·  chitthway-portfolio.pages.dev/diary/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B08E8F-D6A8-4F78-AB38-86C9C507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857875"/>
            <a:ext cx="2524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171817"/>
                </a:solidFill>
              </a:defRPr>
            </a:pPr>
            <a:r>
              <a:rPr sz="975" b="1">
                <a:solidFill>
                  <a:srgbClr val="171817"/>
                </a:solidFill>
              </a:rPr>
              <a:t>CHIT THWAY · PORTFOLIO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AC9446-7EFA-4E22-AA96-6E096FB03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34700" y="638175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666B66"/>
                </a:solidFill>
              </a:defRPr>
            </a:pPr>
            <a:r>
              <a:rPr sz="900" b="0">
                <a:solidFill>
                  <a:srgbClr val="666B66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652144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2026-09-11T10:48:47.1900000Z</dcterms:created>
  <dcterms:modified xsi:type="dcterms:W3CDTF">2026-09-11T10:48:47.1900000Z</dcterms:modified>
</coreProperties>
</file>